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2"/>
  </p:sldMasterIdLst>
  <p:notesMasterIdLst>
    <p:notesMasterId r:id="rId53"/>
  </p:notesMasterIdLst>
  <p:handoutMasterIdLst>
    <p:handoutMasterId r:id="rId54"/>
  </p:handoutMasterIdLst>
  <p:sldIdLst>
    <p:sldId id="383" r:id="rId3"/>
    <p:sldId id="384" r:id="rId4"/>
    <p:sldId id="364" r:id="rId5"/>
    <p:sldId id="360" r:id="rId6"/>
    <p:sldId id="362" r:id="rId7"/>
    <p:sldId id="361" r:id="rId8"/>
    <p:sldId id="381" r:id="rId9"/>
    <p:sldId id="373" r:id="rId10"/>
    <p:sldId id="391" r:id="rId11"/>
    <p:sldId id="389" r:id="rId12"/>
    <p:sldId id="392" r:id="rId13"/>
    <p:sldId id="394" r:id="rId14"/>
    <p:sldId id="405" r:id="rId15"/>
    <p:sldId id="406" r:id="rId16"/>
    <p:sldId id="397" r:id="rId17"/>
    <p:sldId id="396" r:id="rId18"/>
    <p:sldId id="366" r:id="rId19"/>
    <p:sldId id="367" r:id="rId20"/>
    <p:sldId id="368" r:id="rId21"/>
    <p:sldId id="369" r:id="rId22"/>
    <p:sldId id="385" r:id="rId23"/>
    <p:sldId id="377" r:id="rId24"/>
    <p:sldId id="407" r:id="rId25"/>
    <p:sldId id="408" r:id="rId26"/>
    <p:sldId id="410" r:id="rId27"/>
    <p:sldId id="411" r:id="rId28"/>
    <p:sldId id="356" r:id="rId29"/>
    <p:sldId id="354" r:id="rId30"/>
    <p:sldId id="355" r:id="rId31"/>
    <p:sldId id="338" r:id="rId32"/>
    <p:sldId id="357" r:id="rId33"/>
    <p:sldId id="358" r:id="rId34"/>
    <p:sldId id="398" r:id="rId35"/>
    <p:sldId id="399" r:id="rId36"/>
    <p:sldId id="365" r:id="rId37"/>
    <p:sldId id="370" r:id="rId38"/>
    <p:sldId id="378" r:id="rId39"/>
    <p:sldId id="371" r:id="rId40"/>
    <p:sldId id="386" r:id="rId41"/>
    <p:sldId id="400" r:id="rId42"/>
    <p:sldId id="401" r:id="rId43"/>
    <p:sldId id="402" r:id="rId44"/>
    <p:sldId id="403" r:id="rId45"/>
    <p:sldId id="404" r:id="rId46"/>
    <p:sldId id="374" r:id="rId47"/>
    <p:sldId id="375" r:id="rId48"/>
    <p:sldId id="376" r:id="rId49"/>
    <p:sldId id="387" r:id="rId50"/>
    <p:sldId id="372" r:id="rId51"/>
    <p:sldId id="38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F185075-B421-41EB-8BBE-FCB8BE0443BD}">
          <p14:sldIdLst>
            <p14:sldId id="383"/>
            <p14:sldId id="384"/>
            <p14:sldId id="364"/>
            <p14:sldId id="360"/>
            <p14:sldId id="362"/>
            <p14:sldId id="361"/>
            <p14:sldId id="381"/>
            <p14:sldId id="373"/>
            <p14:sldId id="391"/>
            <p14:sldId id="389"/>
            <p14:sldId id="392"/>
            <p14:sldId id="394"/>
            <p14:sldId id="405"/>
            <p14:sldId id="406"/>
            <p14:sldId id="397"/>
            <p14:sldId id="396"/>
            <p14:sldId id="366"/>
            <p14:sldId id="367"/>
            <p14:sldId id="368"/>
            <p14:sldId id="369"/>
            <p14:sldId id="385"/>
            <p14:sldId id="377"/>
            <p14:sldId id="407"/>
            <p14:sldId id="408"/>
            <p14:sldId id="410"/>
            <p14:sldId id="411"/>
            <p14:sldId id="356"/>
            <p14:sldId id="354"/>
            <p14:sldId id="355"/>
            <p14:sldId id="338"/>
            <p14:sldId id="357"/>
            <p14:sldId id="358"/>
            <p14:sldId id="398"/>
            <p14:sldId id="399"/>
            <p14:sldId id="365"/>
            <p14:sldId id="370"/>
            <p14:sldId id="378"/>
            <p14:sldId id="371"/>
            <p14:sldId id="386"/>
            <p14:sldId id="400"/>
            <p14:sldId id="401"/>
            <p14:sldId id="402"/>
            <p14:sldId id="403"/>
            <p14:sldId id="404"/>
            <p14:sldId id="374"/>
            <p14:sldId id="375"/>
            <p14:sldId id="376"/>
            <p14:sldId id="387"/>
            <p14:sldId id="372"/>
            <p14:sldId id="380"/>
          </p14:sldIdLst>
        </p14:section>
        <p14:section name="Раздел без заголовка" id="{8A2E38EB-E140-49E8-A851-281C7CB85AB4}">
          <p14:sldIdLst/>
        </p14:section>
      </p14:sectionLst>
    </p:ex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7" autoAdjust="0"/>
    <p:restoredTop sz="86475" autoAdjust="0"/>
  </p:normalViewPr>
  <p:slideViewPr>
    <p:cSldViewPr snapToGrid="0">
      <p:cViewPr>
        <p:scale>
          <a:sx n="98" d="100"/>
          <a:sy n="98" d="100"/>
        </p:scale>
        <p:origin x="-78" y="6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891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24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32854E-3A07-490C-BAD5-F28852AFDCF8}" type="doc">
      <dgm:prSet loTypeId="urn:microsoft.com/office/officeart/2005/8/layout/hProcess10#8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7F1F8304-6CA4-44B6-8B16-520B90180BA6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Возникновение разных форм  </a:t>
          </a:r>
          <a:r>
            <a:rPr lang="ru-RU" b="1" dirty="0" err="1" smtClean="0">
              <a:solidFill>
                <a:schemeClr val="tx1"/>
              </a:solidFill>
            </a:rPr>
            <a:t>резистентности</a:t>
          </a:r>
          <a:endParaRPr lang="ru-RU" b="1" dirty="0">
            <a:solidFill>
              <a:schemeClr val="tx1"/>
            </a:solidFill>
            <a:effectLst/>
          </a:endParaRPr>
        </a:p>
      </dgm:t>
    </dgm:pt>
    <dgm:pt modelId="{81534638-40C1-435B-AE8A-9358E58122D1}" type="parTrans" cxnId="{A8492650-C094-4AF5-A600-0D091EA7E6F5}">
      <dgm:prSet/>
      <dgm:spPr/>
      <dgm:t>
        <a:bodyPr/>
        <a:lstStyle/>
        <a:p>
          <a:endParaRPr lang="ru-RU"/>
        </a:p>
      </dgm:t>
    </dgm:pt>
    <dgm:pt modelId="{058B42C0-B567-4F62-A8FC-6F5AC12AAE70}" type="sibTrans" cxnId="{A8492650-C094-4AF5-A600-0D091EA7E6F5}">
      <dgm:prSet/>
      <dgm:spPr/>
      <dgm:t>
        <a:bodyPr/>
        <a:lstStyle/>
        <a:p>
          <a:endParaRPr lang="ru-RU"/>
        </a:p>
      </dgm:t>
    </dgm:pt>
    <dgm:pt modelId="{3EE6ADB2-723E-4BDB-A30A-3B9506EFA097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Увеличение расхода пестицидов</a:t>
          </a:r>
          <a:endParaRPr lang="ru-RU" b="1" dirty="0">
            <a:effectLst/>
          </a:endParaRPr>
        </a:p>
      </dgm:t>
    </dgm:pt>
    <dgm:pt modelId="{2149426F-6821-4EBB-B401-2DF61D52DE84}" type="parTrans" cxnId="{1CD4E8E6-077C-429A-BE8D-A4E77D092BC6}">
      <dgm:prSet/>
      <dgm:spPr/>
      <dgm:t>
        <a:bodyPr/>
        <a:lstStyle/>
        <a:p>
          <a:endParaRPr lang="ru-RU"/>
        </a:p>
      </dgm:t>
    </dgm:pt>
    <dgm:pt modelId="{8D7B18F2-39C4-496F-9A0F-4E3E5DDC11E8}" type="sibTrans" cxnId="{1CD4E8E6-077C-429A-BE8D-A4E77D092BC6}">
      <dgm:prSet/>
      <dgm:spPr/>
      <dgm:t>
        <a:bodyPr/>
        <a:lstStyle/>
        <a:p>
          <a:endParaRPr lang="ru-RU"/>
        </a:p>
      </dgm:t>
    </dgm:pt>
    <dgm:pt modelId="{7DB7DFED-72D8-4747-B84D-2E0375F526EE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Нарушение биологического равновесия, ведущего к массовому размножению вредных видов</a:t>
          </a:r>
          <a:endParaRPr lang="ru-RU" b="1" dirty="0">
            <a:effectLst/>
          </a:endParaRPr>
        </a:p>
      </dgm:t>
    </dgm:pt>
    <dgm:pt modelId="{59379B29-5658-4578-AE4B-FEB44E39525E}" type="parTrans" cxnId="{580CEF1D-51DA-4711-82D2-401874B86150}">
      <dgm:prSet/>
      <dgm:spPr/>
      <dgm:t>
        <a:bodyPr/>
        <a:lstStyle/>
        <a:p>
          <a:endParaRPr lang="ru-RU"/>
        </a:p>
      </dgm:t>
    </dgm:pt>
    <dgm:pt modelId="{1014C096-7C09-4742-AF37-EEFF59EDFCC1}" type="sibTrans" cxnId="{580CEF1D-51DA-4711-82D2-401874B86150}">
      <dgm:prSet/>
      <dgm:spPr/>
      <dgm:t>
        <a:bodyPr/>
        <a:lstStyle/>
        <a:p>
          <a:endParaRPr lang="ru-RU"/>
        </a:p>
      </dgm:t>
    </dgm:pt>
    <dgm:pt modelId="{060C21A8-9E88-41BD-A439-4927AE6986D0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Общее ухудшение экологии </a:t>
          </a:r>
          <a:endParaRPr lang="ru-RU" b="1" dirty="0">
            <a:effectLst/>
          </a:endParaRPr>
        </a:p>
      </dgm:t>
    </dgm:pt>
    <dgm:pt modelId="{D8E669FD-C0CB-4D9D-9469-CB76689832FE}" type="parTrans" cxnId="{5977347B-7045-4EC3-BA2B-802111FD6F46}">
      <dgm:prSet/>
      <dgm:spPr/>
      <dgm:t>
        <a:bodyPr/>
        <a:lstStyle/>
        <a:p>
          <a:endParaRPr lang="ru-RU"/>
        </a:p>
      </dgm:t>
    </dgm:pt>
    <dgm:pt modelId="{F70A9663-3A6A-49C8-9BB8-E74A05F1E0E0}" type="sibTrans" cxnId="{5977347B-7045-4EC3-BA2B-802111FD6F46}">
      <dgm:prSet/>
      <dgm:spPr/>
      <dgm:t>
        <a:bodyPr/>
        <a:lstStyle/>
        <a:p>
          <a:endParaRPr lang="ru-RU"/>
        </a:p>
      </dgm:t>
    </dgm:pt>
    <dgm:pt modelId="{01CC9915-6342-49C5-B5D1-70D38862AC8F}" type="pres">
      <dgm:prSet presAssocID="{C032854E-3A07-490C-BAD5-F28852AFDCF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DBBC33-17B3-4750-AC90-C380E54E305D}" type="pres">
      <dgm:prSet presAssocID="{7F1F8304-6CA4-44B6-8B16-520B90180BA6}" presName="composite" presStyleCnt="0"/>
      <dgm:spPr/>
    </dgm:pt>
    <dgm:pt modelId="{1143B277-3DA5-4A4E-9824-04A285E8B3BD}" type="pres">
      <dgm:prSet presAssocID="{7F1F8304-6CA4-44B6-8B16-520B90180BA6}" presName="imagSh" presStyleLbl="bgImgPlace1" presStyleIdx="0" presStyleCnt="4" custLinFactNeighborX="16038" custLinFactNeighborY="-1139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441ED37-B4AF-41F9-B585-60DC2921BA06}" type="pres">
      <dgm:prSet presAssocID="{7F1F8304-6CA4-44B6-8B16-520B90180BA6}" presName="txNode" presStyleLbl="node1" presStyleIdx="0" presStyleCnt="4" custScaleX="104725" custScaleY="44306" custLinFactNeighborX="-324" custLinFactNeighborY="37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185A0-E3A8-43A2-B2B7-BDFFEB804EA2}" type="pres">
      <dgm:prSet presAssocID="{058B42C0-B567-4F62-A8FC-6F5AC12AAE70}" presName="sibTrans" presStyleLbl="sibTrans2D1" presStyleIdx="0" presStyleCnt="3" custScaleX="196980"/>
      <dgm:spPr/>
      <dgm:t>
        <a:bodyPr/>
        <a:lstStyle/>
        <a:p>
          <a:endParaRPr lang="ru-RU"/>
        </a:p>
      </dgm:t>
    </dgm:pt>
    <dgm:pt modelId="{5A0B961F-C07C-4418-81A2-01AF466CE33F}" type="pres">
      <dgm:prSet presAssocID="{058B42C0-B567-4F62-A8FC-6F5AC12AAE70}" presName="connTx" presStyleLbl="sibTrans2D1" presStyleIdx="0" presStyleCnt="3"/>
      <dgm:spPr/>
      <dgm:t>
        <a:bodyPr/>
        <a:lstStyle/>
        <a:p>
          <a:endParaRPr lang="ru-RU"/>
        </a:p>
      </dgm:t>
    </dgm:pt>
    <dgm:pt modelId="{D9448AB5-310A-481B-99F2-492FF7E9A5AD}" type="pres">
      <dgm:prSet presAssocID="{3EE6ADB2-723E-4BDB-A30A-3B9506EFA097}" presName="composite" presStyleCnt="0"/>
      <dgm:spPr/>
    </dgm:pt>
    <dgm:pt modelId="{07141E70-26A2-4248-9FCF-6E48D20EF683}" type="pres">
      <dgm:prSet presAssocID="{3EE6ADB2-723E-4BDB-A30A-3B9506EFA097}" presName="imagSh" presStyleLbl="bgImgPlace1" presStyleIdx="1" presStyleCnt="4" custLinFactNeighborX="13927" custLinFactNeighborY="-1097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A2E3E89-422B-460B-BC3E-800F908663CB}" type="pres">
      <dgm:prSet presAssocID="{3EE6ADB2-723E-4BDB-A30A-3B9506EFA097}" presName="txNode" presStyleLbl="node1" presStyleIdx="1" presStyleCnt="4" custScaleY="45285" custLinFactNeighborX="270" custLinFactNeighborY="38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61BD63-9118-4BBE-ADBF-230DF146B520}" type="pres">
      <dgm:prSet presAssocID="{8D7B18F2-39C4-496F-9A0F-4E3E5DDC11E8}" presName="sibTrans" presStyleLbl="sibTrans2D1" presStyleIdx="1" presStyleCnt="3" custScaleX="204860"/>
      <dgm:spPr/>
      <dgm:t>
        <a:bodyPr/>
        <a:lstStyle/>
        <a:p>
          <a:endParaRPr lang="ru-RU"/>
        </a:p>
      </dgm:t>
    </dgm:pt>
    <dgm:pt modelId="{FD6D84D5-75EB-4AAF-A9BC-58A4CD2FA52A}" type="pres">
      <dgm:prSet presAssocID="{8D7B18F2-39C4-496F-9A0F-4E3E5DDC11E8}" presName="connTx" presStyleLbl="sibTrans2D1" presStyleIdx="1" presStyleCnt="3"/>
      <dgm:spPr/>
      <dgm:t>
        <a:bodyPr/>
        <a:lstStyle/>
        <a:p>
          <a:endParaRPr lang="ru-RU"/>
        </a:p>
      </dgm:t>
    </dgm:pt>
    <dgm:pt modelId="{A92E1C2B-507E-4EB6-9E79-D29D0885858D}" type="pres">
      <dgm:prSet presAssocID="{7DB7DFED-72D8-4747-B84D-2E0375F526EE}" presName="composite" presStyleCnt="0"/>
      <dgm:spPr/>
    </dgm:pt>
    <dgm:pt modelId="{D766DBF5-3F82-42A8-B66F-136D1F20D029}" type="pres">
      <dgm:prSet presAssocID="{7DB7DFED-72D8-4747-B84D-2E0375F526EE}" presName="imagSh" presStyleLbl="bgImgPlace1" presStyleIdx="2" presStyleCnt="4" custLinFactNeighborX="14771" custLinFactNeighborY="-1055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0CB56C9-57B6-40DB-8E23-8CEED726D67B}" type="pres">
      <dgm:prSet presAssocID="{7DB7DFED-72D8-4747-B84D-2E0375F526EE}" presName="txNode" presStyleLbl="node1" presStyleIdx="2" presStyleCnt="4" custScaleX="157302" custScaleY="47019" custLinFactNeighborX="9476" custLinFactNeighborY="45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1DB4E-0F61-4F4D-B937-D6A77D8A0702}" type="pres">
      <dgm:prSet presAssocID="{1014C096-7C09-4742-AF37-EEFF59EDFCC1}" presName="sibTrans" presStyleLbl="sibTrans2D1" presStyleIdx="2" presStyleCnt="3" custScaleX="166199"/>
      <dgm:spPr/>
      <dgm:t>
        <a:bodyPr/>
        <a:lstStyle/>
        <a:p>
          <a:endParaRPr lang="ru-RU"/>
        </a:p>
      </dgm:t>
    </dgm:pt>
    <dgm:pt modelId="{F5534679-F784-4AA0-85F2-6329A003316E}" type="pres">
      <dgm:prSet presAssocID="{1014C096-7C09-4742-AF37-EEFF59EDFCC1}" presName="connTx" presStyleLbl="sibTrans2D1" presStyleIdx="2" presStyleCnt="3"/>
      <dgm:spPr/>
      <dgm:t>
        <a:bodyPr/>
        <a:lstStyle/>
        <a:p>
          <a:endParaRPr lang="ru-RU"/>
        </a:p>
      </dgm:t>
    </dgm:pt>
    <dgm:pt modelId="{7201B331-EEA7-439C-9772-ACAD024902E4}" type="pres">
      <dgm:prSet presAssocID="{060C21A8-9E88-41BD-A439-4927AE6986D0}" presName="composite" presStyleCnt="0"/>
      <dgm:spPr/>
    </dgm:pt>
    <dgm:pt modelId="{A6305A01-A284-4134-92DA-8605671AA2F0}" type="pres">
      <dgm:prSet presAssocID="{060C21A8-9E88-41BD-A439-4927AE6986D0}" presName="imagSh" presStyleLbl="bgImgPlace1" presStyleIdx="3" presStyleCnt="4" custScaleX="134712" custScaleY="106000" custLinFactNeighborX="6860" custLinFactNeighborY="-743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7E2D356-769D-4C93-8307-445F9DCE466D}" type="pres">
      <dgm:prSet presAssocID="{060C21A8-9E88-41BD-A439-4927AE6986D0}" presName="txNode" presStyleLbl="node1" presStyleIdx="3" presStyleCnt="4" custScaleY="49917" custLinFactNeighborX="-9786" custLinFactNeighborY="407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F7293E-3A56-486F-B233-28135FD4073B}" type="presOf" srcId="{058B42C0-B567-4F62-A8FC-6F5AC12AAE70}" destId="{5A0B961F-C07C-4418-81A2-01AF466CE33F}" srcOrd="1" destOrd="0" presId="urn:microsoft.com/office/officeart/2005/8/layout/hProcess10#8"/>
    <dgm:cxn modelId="{FF4BF378-16F2-4779-B082-BF2E17F3EE07}" type="presOf" srcId="{060C21A8-9E88-41BD-A439-4927AE6986D0}" destId="{17E2D356-769D-4C93-8307-445F9DCE466D}" srcOrd="0" destOrd="0" presId="urn:microsoft.com/office/officeart/2005/8/layout/hProcess10#8"/>
    <dgm:cxn modelId="{1CD4E8E6-077C-429A-BE8D-A4E77D092BC6}" srcId="{C032854E-3A07-490C-BAD5-F28852AFDCF8}" destId="{3EE6ADB2-723E-4BDB-A30A-3B9506EFA097}" srcOrd="1" destOrd="0" parTransId="{2149426F-6821-4EBB-B401-2DF61D52DE84}" sibTransId="{8D7B18F2-39C4-496F-9A0F-4E3E5DDC11E8}"/>
    <dgm:cxn modelId="{80CEB65F-8E19-4487-ABAC-CD92381C18BA}" type="presOf" srcId="{7F1F8304-6CA4-44B6-8B16-520B90180BA6}" destId="{0441ED37-B4AF-41F9-B585-60DC2921BA06}" srcOrd="0" destOrd="0" presId="urn:microsoft.com/office/officeart/2005/8/layout/hProcess10#8"/>
    <dgm:cxn modelId="{670A094F-B689-4B03-8B74-1988DC883C36}" type="presOf" srcId="{3EE6ADB2-723E-4BDB-A30A-3B9506EFA097}" destId="{BA2E3E89-422B-460B-BC3E-800F908663CB}" srcOrd="0" destOrd="0" presId="urn:microsoft.com/office/officeart/2005/8/layout/hProcess10#8"/>
    <dgm:cxn modelId="{C677EF87-5E29-416D-BEF8-93F1C4C782DA}" type="presOf" srcId="{1014C096-7C09-4742-AF37-EEFF59EDFCC1}" destId="{A401DB4E-0F61-4F4D-B937-D6A77D8A0702}" srcOrd="0" destOrd="0" presId="urn:microsoft.com/office/officeart/2005/8/layout/hProcess10#8"/>
    <dgm:cxn modelId="{580CEF1D-51DA-4711-82D2-401874B86150}" srcId="{C032854E-3A07-490C-BAD5-F28852AFDCF8}" destId="{7DB7DFED-72D8-4747-B84D-2E0375F526EE}" srcOrd="2" destOrd="0" parTransId="{59379B29-5658-4578-AE4B-FEB44E39525E}" sibTransId="{1014C096-7C09-4742-AF37-EEFF59EDFCC1}"/>
    <dgm:cxn modelId="{818EF851-7434-4AF6-9C81-EB89389C3262}" type="presOf" srcId="{7DB7DFED-72D8-4747-B84D-2E0375F526EE}" destId="{A0CB56C9-57B6-40DB-8E23-8CEED726D67B}" srcOrd="0" destOrd="0" presId="urn:microsoft.com/office/officeart/2005/8/layout/hProcess10#8"/>
    <dgm:cxn modelId="{A8492650-C094-4AF5-A600-0D091EA7E6F5}" srcId="{C032854E-3A07-490C-BAD5-F28852AFDCF8}" destId="{7F1F8304-6CA4-44B6-8B16-520B90180BA6}" srcOrd="0" destOrd="0" parTransId="{81534638-40C1-435B-AE8A-9358E58122D1}" sibTransId="{058B42C0-B567-4F62-A8FC-6F5AC12AAE70}"/>
    <dgm:cxn modelId="{E589240A-B53D-4F63-B3B4-5DA6003218E1}" type="presOf" srcId="{8D7B18F2-39C4-496F-9A0F-4E3E5DDC11E8}" destId="{1361BD63-9118-4BBE-ADBF-230DF146B520}" srcOrd="0" destOrd="0" presId="urn:microsoft.com/office/officeart/2005/8/layout/hProcess10#8"/>
    <dgm:cxn modelId="{27EF3101-2A68-490A-9FB5-45685F987308}" type="presOf" srcId="{C032854E-3A07-490C-BAD5-F28852AFDCF8}" destId="{01CC9915-6342-49C5-B5D1-70D38862AC8F}" srcOrd="0" destOrd="0" presId="urn:microsoft.com/office/officeart/2005/8/layout/hProcess10#8"/>
    <dgm:cxn modelId="{F48E880C-D182-4F6B-9234-68E174B891B8}" type="presOf" srcId="{1014C096-7C09-4742-AF37-EEFF59EDFCC1}" destId="{F5534679-F784-4AA0-85F2-6329A003316E}" srcOrd="1" destOrd="0" presId="urn:microsoft.com/office/officeart/2005/8/layout/hProcess10#8"/>
    <dgm:cxn modelId="{2A4C179A-61BF-4405-9A7D-1428663712E5}" type="presOf" srcId="{8D7B18F2-39C4-496F-9A0F-4E3E5DDC11E8}" destId="{FD6D84D5-75EB-4AAF-A9BC-58A4CD2FA52A}" srcOrd="1" destOrd="0" presId="urn:microsoft.com/office/officeart/2005/8/layout/hProcess10#8"/>
    <dgm:cxn modelId="{085B56D4-AA21-4B05-9E1E-71E69A69AA45}" type="presOf" srcId="{058B42C0-B567-4F62-A8FC-6F5AC12AAE70}" destId="{A56185A0-E3A8-43A2-B2B7-BDFFEB804EA2}" srcOrd="0" destOrd="0" presId="urn:microsoft.com/office/officeart/2005/8/layout/hProcess10#8"/>
    <dgm:cxn modelId="{5977347B-7045-4EC3-BA2B-802111FD6F46}" srcId="{C032854E-3A07-490C-BAD5-F28852AFDCF8}" destId="{060C21A8-9E88-41BD-A439-4927AE6986D0}" srcOrd="3" destOrd="0" parTransId="{D8E669FD-C0CB-4D9D-9469-CB76689832FE}" sibTransId="{F70A9663-3A6A-49C8-9BB8-E74A05F1E0E0}"/>
    <dgm:cxn modelId="{396F3891-A417-48F5-BF59-E0C2D1238630}" type="presParOf" srcId="{01CC9915-6342-49C5-B5D1-70D38862AC8F}" destId="{DADBBC33-17B3-4750-AC90-C380E54E305D}" srcOrd="0" destOrd="0" presId="urn:microsoft.com/office/officeart/2005/8/layout/hProcess10#8"/>
    <dgm:cxn modelId="{DA18A983-00E0-4E02-BB45-C2D2CEFD99FD}" type="presParOf" srcId="{DADBBC33-17B3-4750-AC90-C380E54E305D}" destId="{1143B277-3DA5-4A4E-9824-04A285E8B3BD}" srcOrd="0" destOrd="0" presId="urn:microsoft.com/office/officeart/2005/8/layout/hProcess10#8"/>
    <dgm:cxn modelId="{1E849CA7-0E9C-404D-9431-F246C4F81096}" type="presParOf" srcId="{DADBBC33-17B3-4750-AC90-C380E54E305D}" destId="{0441ED37-B4AF-41F9-B585-60DC2921BA06}" srcOrd="1" destOrd="0" presId="urn:microsoft.com/office/officeart/2005/8/layout/hProcess10#8"/>
    <dgm:cxn modelId="{D9170744-FE8E-4C2C-BD77-D73E3BEEACEF}" type="presParOf" srcId="{01CC9915-6342-49C5-B5D1-70D38862AC8F}" destId="{A56185A0-E3A8-43A2-B2B7-BDFFEB804EA2}" srcOrd="1" destOrd="0" presId="urn:microsoft.com/office/officeart/2005/8/layout/hProcess10#8"/>
    <dgm:cxn modelId="{46ED10F0-9CE5-4656-B0D9-3E989342C5FE}" type="presParOf" srcId="{A56185A0-E3A8-43A2-B2B7-BDFFEB804EA2}" destId="{5A0B961F-C07C-4418-81A2-01AF466CE33F}" srcOrd="0" destOrd="0" presId="urn:microsoft.com/office/officeart/2005/8/layout/hProcess10#8"/>
    <dgm:cxn modelId="{0F56581D-4E9B-4ACA-B7C2-6BEA373BD13B}" type="presParOf" srcId="{01CC9915-6342-49C5-B5D1-70D38862AC8F}" destId="{D9448AB5-310A-481B-99F2-492FF7E9A5AD}" srcOrd="2" destOrd="0" presId="urn:microsoft.com/office/officeart/2005/8/layout/hProcess10#8"/>
    <dgm:cxn modelId="{84071253-52AD-4B94-A021-076B4944B224}" type="presParOf" srcId="{D9448AB5-310A-481B-99F2-492FF7E9A5AD}" destId="{07141E70-26A2-4248-9FCF-6E48D20EF683}" srcOrd="0" destOrd="0" presId="urn:microsoft.com/office/officeart/2005/8/layout/hProcess10#8"/>
    <dgm:cxn modelId="{C8C3923C-6643-4E79-B076-399C1BC2EB1B}" type="presParOf" srcId="{D9448AB5-310A-481B-99F2-492FF7E9A5AD}" destId="{BA2E3E89-422B-460B-BC3E-800F908663CB}" srcOrd="1" destOrd="0" presId="urn:microsoft.com/office/officeart/2005/8/layout/hProcess10#8"/>
    <dgm:cxn modelId="{EC70DDC9-1E28-4CA8-8CE7-D33F9F8A2572}" type="presParOf" srcId="{01CC9915-6342-49C5-B5D1-70D38862AC8F}" destId="{1361BD63-9118-4BBE-ADBF-230DF146B520}" srcOrd="3" destOrd="0" presId="urn:microsoft.com/office/officeart/2005/8/layout/hProcess10#8"/>
    <dgm:cxn modelId="{8F3F5547-B3EE-481E-B6C5-936265A8E005}" type="presParOf" srcId="{1361BD63-9118-4BBE-ADBF-230DF146B520}" destId="{FD6D84D5-75EB-4AAF-A9BC-58A4CD2FA52A}" srcOrd="0" destOrd="0" presId="urn:microsoft.com/office/officeart/2005/8/layout/hProcess10#8"/>
    <dgm:cxn modelId="{4D93B2A3-48A0-43EA-89A8-79D967A3BE8F}" type="presParOf" srcId="{01CC9915-6342-49C5-B5D1-70D38862AC8F}" destId="{A92E1C2B-507E-4EB6-9E79-D29D0885858D}" srcOrd="4" destOrd="0" presId="urn:microsoft.com/office/officeart/2005/8/layout/hProcess10#8"/>
    <dgm:cxn modelId="{4E59EDA1-5160-4675-BC7B-3E19383077A9}" type="presParOf" srcId="{A92E1C2B-507E-4EB6-9E79-D29D0885858D}" destId="{D766DBF5-3F82-42A8-B66F-136D1F20D029}" srcOrd="0" destOrd="0" presId="urn:microsoft.com/office/officeart/2005/8/layout/hProcess10#8"/>
    <dgm:cxn modelId="{16F08204-7222-4FB7-9852-DF450FDE67A8}" type="presParOf" srcId="{A92E1C2B-507E-4EB6-9E79-D29D0885858D}" destId="{A0CB56C9-57B6-40DB-8E23-8CEED726D67B}" srcOrd="1" destOrd="0" presId="urn:microsoft.com/office/officeart/2005/8/layout/hProcess10#8"/>
    <dgm:cxn modelId="{4ECC4541-1154-4926-A5C0-E21851C9ECB5}" type="presParOf" srcId="{01CC9915-6342-49C5-B5D1-70D38862AC8F}" destId="{A401DB4E-0F61-4F4D-B937-D6A77D8A0702}" srcOrd="5" destOrd="0" presId="urn:microsoft.com/office/officeart/2005/8/layout/hProcess10#8"/>
    <dgm:cxn modelId="{F6F9B86A-4D68-4386-AD08-19B8333F02D4}" type="presParOf" srcId="{A401DB4E-0F61-4F4D-B937-D6A77D8A0702}" destId="{F5534679-F784-4AA0-85F2-6329A003316E}" srcOrd="0" destOrd="0" presId="urn:microsoft.com/office/officeart/2005/8/layout/hProcess10#8"/>
    <dgm:cxn modelId="{686015D5-6E82-41CC-88AD-823E1FDD010B}" type="presParOf" srcId="{01CC9915-6342-49C5-B5D1-70D38862AC8F}" destId="{7201B331-EEA7-439C-9772-ACAD024902E4}" srcOrd="6" destOrd="0" presId="urn:microsoft.com/office/officeart/2005/8/layout/hProcess10#8"/>
    <dgm:cxn modelId="{E1DDD6D6-6906-477C-AC3E-8CB41911804C}" type="presParOf" srcId="{7201B331-EEA7-439C-9772-ACAD024902E4}" destId="{A6305A01-A284-4134-92DA-8605671AA2F0}" srcOrd="0" destOrd="0" presId="urn:microsoft.com/office/officeart/2005/8/layout/hProcess10#8"/>
    <dgm:cxn modelId="{D39613BD-C4DA-44A3-8186-EBDF49B67936}" type="presParOf" srcId="{7201B331-EEA7-439C-9772-ACAD024902E4}" destId="{17E2D356-769D-4C93-8307-445F9DCE466D}" srcOrd="1" destOrd="0" presId="urn:microsoft.com/office/officeart/2005/8/layout/hProcess10#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354451-1B44-460E-8FC6-FF573C8E0EE7}" type="doc">
      <dgm:prSet loTypeId="urn:microsoft.com/office/officeart/2005/8/layout/pyramid2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414A743-F921-41F0-8F7B-5B9EE259A6B0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pPr marL="182563" marR="0" lvl="1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>
              <a:solidFill>
                <a:schemeClr val="tx1"/>
              </a:solidFill>
              <a:effectLst/>
            </a:rPr>
            <a:t>Продуцент: </a:t>
          </a:r>
        </a:p>
        <a:p>
          <a:pPr marL="182563" lvl="1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n-US" sz="2800" b="1" i="1" dirty="0" smtClean="0">
              <a:solidFill>
                <a:schemeClr val="tx1"/>
              </a:solidFill>
              <a:effectLst/>
            </a:rPr>
            <a:t>Bacillus </a:t>
          </a:r>
          <a:r>
            <a:rPr lang="en-US" sz="2800" b="1" i="1" dirty="0" err="1" smtClean="0">
              <a:solidFill>
                <a:schemeClr val="tx1"/>
              </a:solidFill>
              <a:effectLst/>
            </a:rPr>
            <a:t>subtilis</a:t>
          </a:r>
          <a:r>
            <a:rPr lang="ru-RU" sz="2800" b="1" i="1" dirty="0" smtClean="0">
              <a:solidFill>
                <a:schemeClr val="tx1"/>
              </a:solidFill>
              <a:effectLst/>
            </a:rPr>
            <a:t> </a:t>
          </a:r>
          <a:r>
            <a:rPr lang="ru-RU" sz="2800" b="1" i="1" dirty="0" err="1" smtClean="0">
              <a:solidFill>
                <a:schemeClr val="tx1"/>
              </a:solidFill>
              <a:effectLst/>
            </a:rPr>
            <a:t>штам</a:t>
          </a:r>
          <a:r>
            <a:rPr lang="ru-RU" sz="2800" b="1" i="1" dirty="0" smtClean="0">
              <a:solidFill>
                <a:schemeClr val="tx1"/>
              </a:solidFill>
              <a:effectLst/>
            </a:rPr>
            <a:t> выделенный из природы</a:t>
          </a:r>
          <a:endParaRPr lang="ru-RU" sz="2800" b="1" dirty="0" smtClean="0">
            <a:solidFill>
              <a:schemeClr val="tx1"/>
            </a:solidFill>
            <a:effectLst/>
          </a:endParaRPr>
        </a:p>
        <a:p>
          <a:pPr marL="182563" lvl="1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2800" b="1" dirty="0" smtClean="0">
              <a:solidFill>
                <a:schemeClr val="tx1"/>
              </a:solidFill>
              <a:effectLst/>
            </a:rPr>
            <a:t>Действующие агенты: споры  и клетки культуры-продуцента, ферменты, антибиотики полипептидного и </a:t>
          </a:r>
          <a:r>
            <a:rPr lang="ru-RU" sz="2800" b="1" dirty="0" err="1" smtClean="0">
              <a:solidFill>
                <a:schemeClr val="tx1"/>
              </a:solidFill>
              <a:effectLst/>
            </a:rPr>
            <a:t>аминогликозидного</a:t>
          </a:r>
          <a:r>
            <a:rPr lang="ru-RU" sz="2800" b="1" dirty="0" smtClean="0">
              <a:solidFill>
                <a:schemeClr val="tx1"/>
              </a:solidFill>
              <a:effectLst/>
            </a:rPr>
            <a:t>  ряда</a:t>
          </a:r>
          <a:endParaRPr lang="ru-RU" sz="2400" b="1" u="none" dirty="0">
            <a:solidFill>
              <a:schemeClr val="tx1"/>
            </a:solidFill>
            <a:effectLst/>
          </a:endParaRPr>
        </a:p>
      </dgm:t>
    </dgm:pt>
    <dgm:pt modelId="{91418B93-C59F-466A-A253-64056816C10B}" type="parTrans" cxnId="{62F4EA63-49B6-49C2-8770-343CE36B5CC2}">
      <dgm:prSet/>
      <dgm:spPr/>
      <dgm:t>
        <a:bodyPr/>
        <a:lstStyle/>
        <a:p>
          <a:endParaRPr lang="ru-RU"/>
        </a:p>
      </dgm:t>
    </dgm:pt>
    <dgm:pt modelId="{C05BDDA4-AF17-48B3-966E-5E2C0EDED443}" type="sibTrans" cxnId="{62F4EA63-49B6-49C2-8770-343CE36B5CC2}">
      <dgm:prSet/>
      <dgm:spPr/>
      <dgm:t>
        <a:bodyPr/>
        <a:lstStyle/>
        <a:p>
          <a:endParaRPr lang="ru-RU"/>
        </a:p>
      </dgm:t>
    </dgm:pt>
    <dgm:pt modelId="{024D2379-9FF3-4251-8582-085ECC4EC3F4}" type="pres">
      <dgm:prSet presAssocID="{EC354451-1B44-460E-8FC6-FF573C8E0EE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C0124521-FAF3-4AF2-864B-5B92A6E39089}" type="pres">
      <dgm:prSet presAssocID="{EC354451-1B44-460E-8FC6-FF573C8E0EE7}" presName="pyramid" presStyleLbl="node1" presStyleIdx="0" presStyleCnt="1" custScaleX="67315" custScaleY="78745" custLinFactNeighborX="-25370" custLinFactNeighborY="-1271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1CD989A-5737-48F5-BF74-1F52A050913B}" type="pres">
      <dgm:prSet presAssocID="{EC354451-1B44-460E-8FC6-FF573C8E0EE7}" presName="theList" presStyleCnt="0"/>
      <dgm:spPr/>
    </dgm:pt>
    <dgm:pt modelId="{D4FD7B95-5D09-42EE-9389-5C7C8CE92E45}" type="pres">
      <dgm:prSet presAssocID="{F414A743-F921-41F0-8F7B-5B9EE259A6B0}" presName="aNode" presStyleLbl="fgAcc1" presStyleIdx="0" presStyleCnt="1" custScaleX="193689" custScaleY="125305" custLinFactNeighborX="59848" custLinFactNeighborY="57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0E5FC-F409-4519-B07B-B4A79E5578FC}" type="pres">
      <dgm:prSet presAssocID="{F414A743-F921-41F0-8F7B-5B9EE259A6B0}" presName="aSpace" presStyleCnt="0"/>
      <dgm:spPr/>
    </dgm:pt>
  </dgm:ptLst>
  <dgm:cxnLst>
    <dgm:cxn modelId="{4BA6A972-B7F3-47E1-89B9-985957DFA517}" type="presOf" srcId="{F414A743-F921-41F0-8F7B-5B9EE259A6B0}" destId="{D4FD7B95-5D09-42EE-9389-5C7C8CE92E45}" srcOrd="0" destOrd="0" presId="urn:microsoft.com/office/officeart/2005/8/layout/pyramid2"/>
    <dgm:cxn modelId="{19B72286-F177-457B-A40A-2D0C84F52609}" type="presOf" srcId="{EC354451-1B44-460E-8FC6-FF573C8E0EE7}" destId="{024D2379-9FF3-4251-8582-085ECC4EC3F4}" srcOrd="0" destOrd="0" presId="urn:microsoft.com/office/officeart/2005/8/layout/pyramid2"/>
    <dgm:cxn modelId="{62F4EA63-49B6-49C2-8770-343CE36B5CC2}" srcId="{EC354451-1B44-460E-8FC6-FF573C8E0EE7}" destId="{F414A743-F921-41F0-8F7B-5B9EE259A6B0}" srcOrd="0" destOrd="0" parTransId="{91418B93-C59F-466A-A253-64056816C10B}" sibTransId="{C05BDDA4-AF17-48B3-966E-5E2C0EDED443}"/>
    <dgm:cxn modelId="{8025C449-EBD8-4CE9-A232-A470E00E4340}" type="presParOf" srcId="{024D2379-9FF3-4251-8582-085ECC4EC3F4}" destId="{C0124521-FAF3-4AF2-864B-5B92A6E39089}" srcOrd="0" destOrd="0" presId="urn:microsoft.com/office/officeart/2005/8/layout/pyramid2"/>
    <dgm:cxn modelId="{7847310C-36EE-4D0E-BCF7-FB1CDEB8E646}" type="presParOf" srcId="{024D2379-9FF3-4251-8582-085ECC4EC3F4}" destId="{61CD989A-5737-48F5-BF74-1F52A050913B}" srcOrd="1" destOrd="0" presId="urn:microsoft.com/office/officeart/2005/8/layout/pyramid2"/>
    <dgm:cxn modelId="{B368A2CC-BA66-4275-9F02-25D434EF5426}" type="presParOf" srcId="{61CD989A-5737-48F5-BF74-1F52A050913B}" destId="{D4FD7B95-5D09-42EE-9389-5C7C8CE92E45}" srcOrd="0" destOrd="0" presId="urn:microsoft.com/office/officeart/2005/8/layout/pyramid2"/>
    <dgm:cxn modelId="{9454BBB8-9F86-4F0D-8ECC-59CA3535BB28}" type="presParOf" srcId="{61CD989A-5737-48F5-BF74-1F52A050913B}" destId="{AF80E5FC-F409-4519-B07B-B4A79E5578FC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9831E6-B392-4009-B5EA-75AE7FE8BB3B}" type="doc">
      <dgm:prSet loTypeId="urn:microsoft.com/office/officeart/2005/8/layout/matrix1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CF8501-9725-4F96-A478-037E8AA1D2E1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4">
                  <a:lumMod val="50000"/>
                </a:schemeClr>
              </a:solidFill>
              <a:latin typeface="+mn-lt"/>
            </a:rPr>
            <a:t>Споры и клетки </a:t>
          </a:r>
          <a:r>
            <a:rPr lang="en-US" sz="2400" b="1" dirty="0" smtClean="0">
              <a:solidFill>
                <a:schemeClr val="accent4">
                  <a:lumMod val="50000"/>
                </a:schemeClr>
              </a:solidFill>
              <a:latin typeface="+mn-lt"/>
            </a:rPr>
            <a:t>Bacillus </a:t>
          </a:r>
          <a:r>
            <a:rPr lang="en-US" sz="2400" b="1" dirty="0" err="1" smtClean="0">
              <a:solidFill>
                <a:schemeClr val="accent4">
                  <a:lumMod val="50000"/>
                </a:schemeClr>
              </a:solidFill>
              <a:latin typeface="+mn-lt"/>
            </a:rPr>
            <a:t>subtilis</a:t>
          </a:r>
          <a:endParaRPr lang="ru-RU" sz="2400" b="1" dirty="0" smtClean="0">
            <a:solidFill>
              <a:schemeClr val="accent4">
                <a:lumMod val="50000"/>
              </a:schemeClr>
            </a:solidFill>
            <a:latin typeface="+mn-lt"/>
          </a:endParaRPr>
        </a:p>
        <a:p>
          <a:r>
            <a:rPr lang="ru-RU" sz="1600" dirty="0" smtClean="0">
              <a:latin typeface="+mn-lt"/>
            </a:rPr>
            <a:t>  </a:t>
          </a:r>
          <a:r>
            <a:rPr lang="ru-RU" sz="1400" dirty="0" smtClean="0">
              <a:solidFill>
                <a:schemeClr val="accent3">
                  <a:lumMod val="10000"/>
                </a:schemeClr>
              </a:solidFill>
              <a:latin typeface="+mn-lt"/>
            </a:rPr>
            <a:t>Титр от 2 млрд. спор в см</a:t>
          </a:r>
          <a:r>
            <a:rPr lang="ru-RU" sz="1400" baseline="30000" dirty="0" smtClean="0">
              <a:solidFill>
                <a:schemeClr val="accent3">
                  <a:lumMod val="10000"/>
                </a:schemeClr>
              </a:solidFill>
              <a:latin typeface="+mn-lt"/>
            </a:rPr>
            <a:t>3</a:t>
          </a:r>
          <a:endParaRPr lang="ru-RU" sz="1400" baseline="30000" dirty="0">
            <a:solidFill>
              <a:schemeClr val="accent3">
                <a:lumMod val="10000"/>
              </a:schemeClr>
            </a:solidFill>
            <a:latin typeface="+mn-lt"/>
          </a:endParaRPr>
        </a:p>
      </dgm:t>
    </dgm:pt>
    <dgm:pt modelId="{9FED37E1-C769-47D0-93A7-C098FE79CDAF}" type="parTrans" cxnId="{61B05588-E59B-49BB-91AA-6BACBEC4C800}">
      <dgm:prSet/>
      <dgm:spPr/>
      <dgm:t>
        <a:bodyPr/>
        <a:lstStyle/>
        <a:p>
          <a:endParaRPr lang="ru-RU"/>
        </a:p>
      </dgm:t>
    </dgm:pt>
    <dgm:pt modelId="{A0B72E0B-52A8-43DA-8FAA-EA69524DBE4A}" type="sibTrans" cxnId="{61B05588-E59B-49BB-91AA-6BACBEC4C800}">
      <dgm:prSet/>
      <dgm:spPr/>
      <dgm:t>
        <a:bodyPr/>
        <a:lstStyle/>
        <a:p>
          <a:endParaRPr lang="ru-RU"/>
        </a:p>
      </dgm:t>
    </dgm:pt>
    <dgm:pt modelId="{40D1DCDF-D37D-44EE-96C4-0CF4BF1CF9C8}">
      <dgm:prSet phldrT="[Текст]" custT="1"/>
      <dgm:spPr/>
      <dgm:t>
        <a:bodyPr/>
        <a:lstStyle/>
        <a:p>
          <a:pPr algn="l"/>
          <a:r>
            <a:rPr lang="ru-RU" sz="2000" b="1" dirty="0" smtClean="0">
              <a:solidFill>
                <a:schemeClr val="accent4">
                  <a:lumMod val="50000"/>
                </a:schemeClr>
              </a:solidFill>
            </a:rPr>
            <a:t>Антибиотики</a:t>
          </a:r>
          <a:endParaRPr lang="ru-RU" sz="2000" b="1" dirty="0">
            <a:solidFill>
              <a:schemeClr val="accent4">
                <a:lumMod val="50000"/>
              </a:schemeClr>
            </a:solidFill>
          </a:endParaRPr>
        </a:p>
      </dgm:t>
    </dgm:pt>
    <dgm:pt modelId="{DDDD7A32-3CE4-4A4C-B7D6-01D4BDF348B7}" type="parTrans" cxnId="{1F740ECC-9907-4EFE-884B-339616D87FCB}">
      <dgm:prSet/>
      <dgm:spPr/>
      <dgm:t>
        <a:bodyPr/>
        <a:lstStyle/>
        <a:p>
          <a:endParaRPr lang="ru-RU"/>
        </a:p>
      </dgm:t>
    </dgm:pt>
    <dgm:pt modelId="{9CBB80A5-A7D5-4364-8162-1CC47AD6EA8D}" type="sibTrans" cxnId="{1F740ECC-9907-4EFE-884B-339616D87FCB}">
      <dgm:prSet/>
      <dgm:spPr/>
      <dgm:t>
        <a:bodyPr/>
        <a:lstStyle/>
        <a:p>
          <a:endParaRPr lang="ru-RU"/>
        </a:p>
      </dgm:t>
    </dgm:pt>
    <dgm:pt modelId="{AAB65BF4-A48D-44A0-AA20-C5BA7889CAA4}">
      <dgm:prSet phldrT="[Текст]" custT="1"/>
      <dgm:spPr/>
      <dgm:t>
        <a:bodyPr/>
        <a:lstStyle/>
        <a:p>
          <a:pPr algn="r"/>
          <a:r>
            <a:rPr lang="ru-RU" sz="2000" b="1" dirty="0" smtClean="0">
              <a:solidFill>
                <a:schemeClr val="accent4">
                  <a:lumMod val="50000"/>
                </a:schemeClr>
              </a:solidFill>
            </a:rPr>
            <a:t>                      Ферменты</a:t>
          </a:r>
          <a:endParaRPr lang="ru-RU" sz="2000" b="1" dirty="0">
            <a:solidFill>
              <a:schemeClr val="accent4">
                <a:lumMod val="50000"/>
              </a:schemeClr>
            </a:solidFill>
          </a:endParaRPr>
        </a:p>
      </dgm:t>
    </dgm:pt>
    <dgm:pt modelId="{BF825F7B-BE41-44CA-9ADA-E52F1DC44E13}" type="parTrans" cxnId="{EA42CB4C-BE35-44EE-A717-8E31829FEFA4}">
      <dgm:prSet/>
      <dgm:spPr/>
      <dgm:t>
        <a:bodyPr/>
        <a:lstStyle/>
        <a:p>
          <a:endParaRPr lang="ru-RU"/>
        </a:p>
      </dgm:t>
    </dgm:pt>
    <dgm:pt modelId="{2CE4112F-0E9E-41FD-9AC6-A0A59F577BEA}" type="sibTrans" cxnId="{EA42CB4C-BE35-44EE-A717-8E31829FEFA4}">
      <dgm:prSet/>
      <dgm:spPr/>
      <dgm:t>
        <a:bodyPr/>
        <a:lstStyle/>
        <a:p>
          <a:endParaRPr lang="ru-RU"/>
        </a:p>
      </dgm:t>
    </dgm:pt>
    <dgm:pt modelId="{CA53A3BC-2F4D-4CF8-A3B9-122BA202AACA}">
      <dgm:prSet phldrT="[Текст]" custT="1"/>
      <dgm:spPr/>
      <dgm:t>
        <a:bodyPr/>
        <a:lstStyle/>
        <a:p>
          <a:pPr algn="l"/>
          <a:r>
            <a:rPr lang="ru-RU" sz="2000" b="1" dirty="0" smtClean="0">
              <a:solidFill>
                <a:schemeClr val="accent4">
                  <a:lumMod val="50000"/>
                </a:schemeClr>
              </a:solidFill>
            </a:rPr>
            <a:t>Стимуляторы роста</a:t>
          </a:r>
          <a:endParaRPr lang="ru-RU" sz="2000" b="1" dirty="0">
            <a:solidFill>
              <a:schemeClr val="accent4">
                <a:lumMod val="50000"/>
              </a:schemeClr>
            </a:solidFill>
          </a:endParaRPr>
        </a:p>
      </dgm:t>
    </dgm:pt>
    <dgm:pt modelId="{BEF19B17-6DF0-4A50-8DD3-D952E42701D7}" type="parTrans" cxnId="{9F63E5D6-E41C-4C62-9D62-C39F57DF1DFC}">
      <dgm:prSet/>
      <dgm:spPr/>
      <dgm:t>
        <a:bodyPr/>
        <a:lstStyle/>
        <a:p>
          <a:endParaRPr lang="ru-RU"/>
        </a:p>
      </dgm:t>
    </dgm:pt>
    <dgm:pt modelId="{B09C04A4-593C-4DB7-9CBA-3ADC9A60810D}" type="sibTrans" cxnId="{9F63E5D6-E41C-4C62-9D62-C39F57DF1DFC}">
      <dgm:prSet/>
      <dgm:spPr/>
      <dgm:t>
        <a:bodyPr/>
        <a:lstStyle/>
        <a:p>
          <a:endParaRPr lang="ru-RU"/>
        </a:p>
      </dgm:t>
    </dgm:pt>
    <dgm:pt modelId="{6E234910-45B0-4F2A-AAB4-99827F3839C3}">
      <dgm:prSet phldrT="[Текст]" custT="1"/>
      <dgm:spPr/>
      <dgm:t>
        <a:bodyPr/>
        <a:lstStyle/>
        <a:p>
          <a:pPr algn="r"/>
          <a:r>
            <a:rPr lang="ru-RU" sz="2000" b="1" dirty="0" smtClean="0">
              <a:solidFill>
                <a:schemeClr val="accent4">
                  <a:lumMod val="50000"/>
                </a:schemeClr>
              </a:solidFill>
            </a:rPr>
            <a:t>Гормоны</a:t>
          </a:r>
          <a:endParaRPr lang="ru-RU" sz="2000" b="1" dirty="0">
            <a:solidFill>
              <a:schemeClr val="accent4">
                <a:lumMod val="50000"/>
              </a:schemeClr>
            </a:solidFill>
          </a:endParaRPr>
        </a:p>
      </dgm:t>
    </dgm:pt>
    <dgm:pt modelId="{9732B8F3-C931-4013-BD53-06D69EAF222C}" type="parTrans" cxnId="{50BE0240-4FB0-4647-9202-41D647C9F89C}">
      <dgm:prSet/>
      <dgm:spPr/>
      <dgm:t>
        <a:bodyPr/>
        <a:lstStyle/>
        <a:p>
          <a:endParaRPr lang="ru-RU"/>
        </a:p>
      </dgm:t>
    </dgm:pt>
    <dgm:pt modelId="{E0A2D4BB-2ECF-4340-90C0-2A071140D734}" type="sibTrans" cxnId="{50BE0240-4FB0-4647-9202-41D647C9F89C}">
      <dgm:prSet/>
      <dgm:spPr/>
      <dgm:t>
        <a:bodyPr/>
        <a:lstStyle/>
        <a:p>
          <a:endParaRPr lang="ru-RU"/>
        </a:p>
      </dgm:t>
    </dgm:pt>
    <dgm:pt modelId="{B64F4DDF-E182-43FA-8CAE-C55F7BCCBD62}" type="pres">
      <dgm:prSet presAssocID="{729831E6-B392-4009-B5EA-75AE7FE8BB3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B92504-79EF-4A0C-91F5-040837CEC5A7}" type="pres">
      <dgm:prSet presAssocID="{729831E6-B392-4009-B5EA-75AE7FE8BB3B}" presName="matrix" presStyleCnt="0"/>
      <dgm:spPr/>
    </dgm:pt>
    <dgm:pt modelId="{2FFCF5CA-A65A-4EAE-B253-ACC3C9D06A18}" type="pres">
      <dgm:prSet presAssocID="{729831E6-B392-4009-B5EA-75AE7FE8BB3B}" presName="tile1" presStyleLbl="node1" presStyleIdx="0" presStyleCnt="4"/>
      <dgm:spPr/>
      <dgm:t>
        <a:bodyPr/>
        <a:lstStyle/>
        <a:p>
          <a:endParaRPr lang="ru-RU"/>
        </a:p>
      </dgm:t>
    </dgm:pt>
    <dgm:pt modelId="{C5ADA196-77CB-4BB7-A6A3-B1438EB4DD14}" type="pres">
      <dgm:prSet presAssocID="{729831E6-B392-4009-B5EA-75AE7FE8BB3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ABB2BE-A80E-47DD-80D9-FE4FA0D4167D}" type="pres">
      <dgm:prSet presAssocID="{729831E6-B392-4009-B5EA-75AE7FE8BB3B}" presName="tile2" presStyleLbl="node1" presStyleIdx="1" presStyleCnt="4" custLinFactNeighborX="2500" custLinFactNeighborY="-348"/>
      <dgm:spPr/>
      <dgm:t>
        <a:bodyPr/>
        <a:lstStyle/>
        <a:p>
          <a:endParaRPr lang="ru-RU"/>
        </a:p>
      </dgm:t>
    </dgm:pt>
    <dgm:pt modelId="{63A427FA-D0AC-4F2E-91A5-AFEB945381EF}" type="pres">
      <dgm:prSet presAssocID="{729831E6-B392-4009-B5EA-75AE7FE8BB3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A8EE6C-B6B5-4A6F-97AE-3C7F29A95C8F}" type="pres">
      <dgm:prSet presAssocID="{729831E6-B392-4009-B5EA-75AE7FE8BB3B}" presName="tile3" presStyleLbl="node1" presStyleIdx="2" presStyleCnt="4"/>
      <dgm:spPr/>
      <dgm:t>
        <a:bodyPr/>
        <a:lstStyle/>
        <a:p>
          <a:endParaRPr lang="ru-RU"/>
        </a:p>
      </dgm:t>
    </dgm:pt>
    <dgm:pt modelId="{83439FEC-2328-47F7-A353-1754FE88CB9E}" type="pres">
      <dgm:prSet presAssocID="{729831E6-B392-4009-B5EA-75AE7FE8BB3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519F7F-9E29-4888-953F-A69DE2C94F8D}" type="pres">
      <dgm:prSet presAssocID="{729831E6-B392-4009-B5EA-75AE7FE8BB3B}" presName="tile4" presStyleLbl="node1" presStyleIdx="3" presStyleCnt="4" custLinFactNeighborX="1493" custLinFactNeighborY="1256"/>
      <dgm:spPr/>
      <dgm:t>
        <a:bodyPr/>
        <a:lstStyle/>
        <a:p>
          <a:endParaRPr lang="ru-RU"/>
        </a:p>
      </dgm:t>
    </dgm:pt>
    <dgm:pt modelId="{0D48BD50-080F-4C72-B9E4-4E6EA9B377ED}" type="pres">
      <dgm:prSet presAssocID="{729831E6-B392-4009-B5EA-75AE7FE8BB3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F42A10-1E91-4D3C-B156-21381D1F2052}" type="pres">
      <dgm:prSet presAssocID="{729831E6-B392-4009-B5EA-75AE7FE8BB3B}" presName="centerTile" presStyleLbl="fgShp" presStyleIdx="0" presStyleCnt="1" custScaleX="176042" custScaleY="195000" custLinFactNeighborX="-74" custLinFactNeighborY="-892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E6F61655-42FE-49C6-A2E6-662711F6E5C3}" type="presOf" srcId="{AAB65BF4-A48D-44A0-AA20-C5BA7889CAA4}" destId="{63A427FA-D0AC-4F2E-91A5-AFEB945381EF}" srcOrd="1" destOrd="0" presId="urn:microsoft.com/office/officeart/2005/8/layout/matrix1"/>
    <dgm:cxn modelId="{1F740ECC-9907-4EFE-884B-339616D87FCB}" srcId="{D1CF8501-9725-4F96-A478-037E8AA1D2E1}" destId="{40D1DCDF-D37D-44EE-96C4-0CF4BF1CF9C8}" srcOrd="0" destOrd="0" parTransId="{DDDD7A32-3CE4-4A4C-B7D6-01D4BDF348B7}" sibTransId="{9CBB80A5-A7D5-4364-8162-1CC47AD6EA8D}"/>
    <dgm:cxn modelId="{6E763AE5-9086-4027-B983-9ED82A02C8EF}" type="presOf" srcId="{40D1DCDF-D37D-44EE-96C4-0CF4BF1CF9C8}" destId="{C5ADA196-77CB-4BB7-A6A3-B1438EB4DD14}" srcOrd="1" destOrd="0" presId="urn:microsoft.com/office/officeart/2005/8/layout/matrix1"/>
    <dgm:cxn modelId="{50BE0240-4FB0-4647-9202-41D647C9F89C}" srcId="{D1CF8501-9725-4F96-A478-037E8AA1D2E1}" destId="{6E234910-45B0-4F2A-AAB4-99827F3839C3}" srcOrd="3" destOrd="0" parTransId="{9732B8F3-C931-4013-BD53-06D69EAF222C}" sibTransId="{E0A2D4BB-2ECF-4340-90C0-2A071140D734}"/>
    <dgm:cxn modelId="{35FC7AEA-65D2-491C-BAB7-0156D1D2D0A0}" type="presOf" srcId="{40D1DCDF-D37D-44EE-96C4-0CF4BF1CF9C8}" destId="{2FFCF5CA-A65A-4EAE-B253-ACC3C9D06A18}" srcOrd="0" destOrd="0" presId="urn:microsoft.com/office/officeart/2005/8/layout/matrix1"/>
    <dgm:cxn modelId="{33D0E6E3-A7FB-4A43-AF60-03E829481FDB}" type="presOf" srcId="{CA53A3BC-2F4D-4CF8-A3B9-122BA202AACA}" destId="{83439FEC-2328-47F7-A353-1754FE88CB9E}" srcOrd="1" destOrd="0" presId="urn:microsoft.com/office/officeart/2005/8/layout/matrix1"/>
    <dgm:cxn modelId="{DDA66149-1CC2-4E43-9921-65FA9D436593}" type="presOf" srcId="{AAB65BF4-A48D-44A0-AA20-C5BA7889CAA4}" destId="{B3ABB2BE-A80E-47DD-80D9-FE4FA0D4167D}" srcOrd="0" destOrd="0" presId="urn:microsoft.com/office/officeart/2005/8/layout/matrix1"/>
    <dgm:cxn modelId="{61B05588-E59B-49BB-91AA-6BACBEC4C800}" srcId="{729831E6-B392-4009-B5EA-75AE7FE8BB3B}" destId="{D1CF8501-9725-4F96-A478-037E8AA1D2E1}" srcOrd="0" destOrd="0" parTransId="{9FED37E1-C769-47D0-93A7-C098FE79CDAF}" sibTransId="{A0B72E0B-52A8-43DA-8FAA-EA69524DBE4A}"/>
    <dgm:cxn modelId="{76B1CF48-0F19-4370-B9E2-CC3A8C89D88F}" type="presOf" srcId="{CA53A3BC-2F4D-4CF8-A3B9-122BA202AACA}" destId="{A2A8EE6C-B6B5-4A6F-97AE-3C7F29A95C8F}" srcOrd="0" destOrd="0" presId="urn:microsoft.com/office/officeart/2005/8/layout/matrix1"/>
    <dgm:cxn modelId="{3936FF56-7F20-4218-8E1E-FB1FA6D56219}" type="presOf" srcId="{729831E6-B392-4009-B5EA-75AE7FE8BB3B}" destId="{B64F4DDF-E182-43FA-8CAE-C55F7BCCBD62}" srcOrd="0" destOrd="0" presId="urn:microsoft.com/office/officeart/2005/8/layout/matrix1"/>
    <dgm:cxn modelId="{8973DAED-9994-43D3-B952-ED1A0C779274}" type="presOf" srcId="{6E234910-45B0-4F2A-AAB4-99827F3839C3}" destId="{0D48BD50-080F-4C72-B9E4-4E6EA9B377ED}" srcOrd="1" destOrd="0" presId="urn:microsoft.com/office/officeart/2005/8/layout/matrix1"/>
    <dgm:cxn modelId="{64C21690-FCB1-40C0-B9B7-09AA20969FBC}" type="presOf" srcId="{6E234910-45B0-4F2A-AAB4-99827F3839C3}" destId="{B6519F7F-9E29-4888-953F-A69DE2C94F8D}" srcOrd="0" destOrd="0" presId="urn:microsoft.com/office/officeart/2005/8/layout/matrix1"/>
    <dgm:cxn modelId="{79EEC6C2-AFD4-487A-B6B5-AB4C6A1EDD64}" type="presOf" srcId="{D1CF8501-9725-4F96-A478-037E8AA1D2E1}" destId="{F1F42A10-1E91-4D3C-B156-21381D1F2052}" srcOrd="0" destOrd="0" presId="urn:microsoft.com/office/officeart/2005/8/layout/matrix1"/>
    <dgm:cxn modelId="{EA42CB4C-BE35-44EE-A717-8E31829FEFA4}" srcId="{D1CF8501-9725-4F96-A478-037E8AA1D2E1}" destId="{AAB65BF4-A48D-44A0-AA20-C5BA7889CAA4}" srcOrd="1" destOrd="0" parTransId="{BF825F7B-BE41-44CA-9ADA-E52F1DC44E13}" sibTransId="{2CE4112F-0E9E-41FD-9AC6-A0A59F577BEA}"/>
    <dgm:cxn modelId="{9F63E5D6-E41C-4C62-9D62-C39F57DF1DFC}" srcId="{D1CF8501-9725-4F96-A478-037E8AA1D2E1}" destId="{CA53A3BC-2F4D-4CF8-A3B9-122BA202AACA}" srcOrd="2" destOrd="0" parTransId="{BEF19B17-6DF0-4A50-8DD3-D952E42701D7}" sibTransId="{B09C04A4-593C-4DB7-9CBA-3ADC9A60810D}"/>
    <dgm:cxn modelId="{E3B59192-EF8E-4493-8523-C3978DBC1BD5}" type="presParOf" srcId="{B64F4DDF-E182-43FA-8CAE-C55F7BCCBD62}" destId="{B5B92504-79EF-4A0C-91F5-040837CEC5A7}" srcOrd="0" destOrd="0" presId="urn:microsoft.com/office/officeart/2005/8/layout/matrix1"/>
    <dgm:cxn modelId="{57EE545E-A00D-4E79-9BD6-3026295D86D3}" type="presParOf" srcId="{B5B92504-79EF-4A0C-91F5-040837CEC5A7}" destId="{2FFCF5CA-A65A-4EAE-B253-ACC3C9D06A18}" srcOrd="0" destOrd="0" presId="urn:microsoft.com/office/officeart/2005/8/layout/matrix1"/>
    <dgm:cxn modelId="{4227A85B-FE0D-45BE-A844-C17EB0E88A6C}" type="presParOf" srcId="{B5B92504-79EF-4A0C-91F5-040837CEC5A7}" destId="{C5ADA196-77CB-4BB7-A6A3-B1438EB4DD14}" srcOrd="1" destOrd="0" presId="urn:microsoft.com/office/officeart/2005/8/layout/matrix1"/>
    <dgm:cxn modelId="{2A45F980-4CBB-43CF-AA5B-1099E4160903}" type="presParOf" srcId="{B5B92504-79EF-4A0C-91F5-040837CEC5A7}" destId="{B3ABB2BE-A80E-47DD-80D9-FE4FA0D4167D}" srcOrd="2" destOrd="0" presId="urn:microsoft.com/office/officeart/2005/8/layout/matrix1"/>
    <dgm:cxn modelId="{D51A67A8-7A59-415B-87ED-AEC4EE8D8345}" type="presParOf" srcId="{B5B92504-79EF-4A0C-91F5-040837CEC5A7}" destId="{63A427FA-D0AC-4F2E-91A5-AFEB945381EF}" srcOrd="3" destOrd="0" presId="urn:microsoft.com/office/officeart/2005/8/layout/matrix1"/>
    <dgm:cxn modelId="{C97A39E1-46D9-48B8-B0FC-5705B0CC12D9}" type="presParOf" srcId="{B5B92504-79EF-4A0C-91F5-040837CEC5A7}" destId="{A2A8EE6C-B6B5-4A6F-97AE-3C7F29A95C8F}" srcOrd="4" destOrd="0" presId="urn:microsoft.com/office/officeart/2005/8/layout/matrix1"/>
    <dgm:cxn modelId="{C2739C8C-8AE9-46C7-AA2E-BBA089ED2AE7}" type="presParOf" srcId="{B5B92504-79EF-4A0C-91F5-040837CEC5A7}" destId="{83439FEC-2328-47F7-A353-1754FE88CB9E}" srcOrd="5" destOrd="0" presId="urn:microsoft.com/office/officeart/2005/8/layout/matrix1"/>
    <dgm:cxn modelId="{4F386967-E1C2-4BF5-8B89-E51466F64210}" type="presParOf" srcId="{B5B92504-79EF-4A0C-91F5-040837CEC5A7}" destId="{B6519F7F-9E29-4888-953F-A69DE2C94F8D}" srcOrd="6" destOrd="0" presId="urn:microsoft.com/office/officeart/2005/8/layout/matrix1"/>
    <dgm:cxn modelId="{BD49AC42-78D1-4A34-93EE-C4ECB9C8F55B}" type="presParOf" srcId="{B5B92504-79EF-4A0C-91F5-040837CEC5A7}" destId="{0D48BD50-080F-4C72-B9E4-4E6EA9B377ED}" srcOrd="7" destOrd="0" presId="urn:microsoft.com/office/officeart/2005/8/layout/matrix1"/>
    <dgm:cxn modelId="{BFFEDA86-F61C-447E-B31C-BD0C6A6B177F}" type="presParOf" srcId="{B64F4DDF-E182-43FA-8CAE-C55F7BCCBD62}" destId="{F1F42A10-1E91-4D3C-B156-21381D1F205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354451-1B44-460E-8FC6-FF573C8E0EE7}" type="doc">
      <dgm:prSet loTypeId="urn:microsoft.com/office/officeart/2005/8/layout/pyramid2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414A743-F921-41F0-8F7B-5B9EE259A6B0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pPr marL="182563" marR="0" lvl="1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chemeClr val="tx1"/>
              </a:solidFill>
            </a:rPr>
            <a:t>Продуцент</a:t>
          </a:r>
          <a:r>
            <a:rPr lang="en-US" sz="2000" b="1" dirty="0" smtClean="0">
              <a:solidFill>
                <a:schemeClr val="tx1"/>
              </a:solidFill>
            </a:rPr>
            <a:t> – </a:t>
          </a:r>
          <a:r>
            <a:rPr lang="en-US" sz="2000" b="1" i="1" dirty="0" smtClean="0">
              <a:solidFill>
                <a:schemeClr val="tx1"/>
              </a:solidFill>
            </a:rPr>
            <a:t>Bacillus thuringiensis var.</a:t>
          </a:r>
          <a:r>
            <a:rPr lang="ru-RU" sz="2000" b="1" i="1" dirty="0" smtClean="0">
              <a:solidFill>
                <a:schemeClr val="tx1"/>
              </a:solidFill>
            </a:rPr>
            <a:t> </a:t>
          </a:r>
          <a:r>
            <a:rPr lang="en-US" sz="2000" b="1" i="1" dirty="0" smtClean="0">
              <a:solidFill>
                <a:schemeClr val="tx1"/>
              </a:solidFill>
            </a:rPr>
            <a:t>thuringiensis</a:t>
          </a:r>
          <a:endParaRPr lang="ru-RU" sz="2000" b="1" dirty="0" smtClean="0">
            <a:solidFill>
              <a:schemeClr val="tx1"/>
            </a:solidFill>
          </a:endParaRPr>
        </a:p>
        <a:p>
          <a:pPr marL="182563" lvl="1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endParaRPr lang="ru-RU" sz="2000" b="1" dirty="0" smtClean="0">
            <a:solidFill>
              <a:schemeClr val="tx1"/>
            </a:solidFill>
          </a:endParaRPr>
        </a:p>
        <a:p>
          <a:pPr marL="182563" lvl="1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2000" b="1" dirty="0" smtClean="0">
              <a:solidFill>
                <a:schemeClr val="tx1"/>
              </a:solidFill>
            </a:rPr>
            <a:t>Действующие агенты: β-экзотоксин, белковый эндотоксин, споры культуры-продуцента </a:t>
          </a:r>
          <a:endParaRPr lang="ru-RU" sz="1800" b="1" u="none" dirty="0">
            <a:solidFill>
              <a:schemeClr val="tx1"/>
            </a:solidFill>
            <a:effectLst/>
          </a:endParaRPr>
        </a:p>
      </dgm:t>
    </dgm:pt>
    <dgm:pt modelId="{91418B93-C59F-466A-A253-64056816C10B}" type="parTrans" cxnId="{62F4EA63-49B6-49C2-8770-343CE36B5CC2}">
      <dgm:prSet/>
      <dgm:spPr/>
      <dgm:t>
        <a:bodyPr/>
        <a:lstStyle/>
        <a:p>
          <a:endParaRPr lang="ru-RU"/>
        </a:p>
      </dgm:t>
    </dgm:pt>
    <dgm:pt modelId="{C05BDDA4-AF17-48B3-966E-5E2C0EDED443}" type="sibTrans" cxnId="{62F4EA63-49B6-49C2-8770-343CE36B5CC2}">
      <dgm:prSet/>
      <dgm:spPr/>
      <dgm:t>
        <a:bodyPr/>
        <a:lstStyle/>
        <a:p>
          <a:endParaRPr lang="ru-RU"/>
        </a:p>
      </dgm:t>
    </dgm:pt>
    <dgm:pt modelId="{024D2379-9FF3-4251-8582-085ECC4EC3F4}" type="pres">
      <dgm:prSet presAssocID="{EC354451-1B44-460E-8FC6-FF573C8E0EE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C0124521-FAF3-4AF2-864B-5B92A6E39089}" type="pres">
      <dgm:prSet presAssocID="{EC354451-1B44-460E-8FC6-FF573C8E0EE7}" presName="pyramid" presStyleLbl="node1" presStyleIdx="0" presStyleCnt="1" custScaleX="67315" custScaleY="78745" custLinFactNeighborX="-25370" custLinFactNeighborY="-1271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1CD989A-5737-48F5-BF74-1F52A050913B}" type="pres">
      <dgm:prSet presAssocID="{EC354451-1B44-460E-8FC6-FF573C8E0EE7}" presName="theList" presStyleCnt="0"/>
      <dgm:spPr/>
    </dgm:pt>
    <dgm:pt modelId="{D4FD7B95-5D09-42EE-9389-5C7C8CE92E45}" type="pres">
      <dgm:prSet presAssocID="{F414A743-F921-41F0-8F7B-5B9EE259A6B0}" presName="aNode" presStyleLbl="fgAcc1" presStyleIdx="0" presStyleCnt="1" custScaleX="152294" custScaleY="125305" custLinFactNeighborX="38030" custLinFactNeighborY="31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0E5FC-F409-4519-B07B-B4A79E5578FC}" type="pres">
      <dgm:prSet presAssocID="{F414A743-F921-41F0-8F7B-5B9EE259A6B0}" presName="aSpace" presStyleCnt="0"/>
      <dgm:spPr/>
    </dgm:pt>
  </dgm:ptLst>
  <dgm:cxnLst>
    <dgm:cxn modelId="{C2BEDC42-BC89-450A-B37A-5F72FC953416}" type="presOf" srcId="{F414A743-F921-41F0-8F7B-5B9EE259A6B0}" destId="{D4FD7B95-5D09-42EE-9389-5C7C8CE92E45}" srcOrd="0" destOrd="0" presId="urn:microsoft.com/office/officeart/2005/8/layout/pyramid2"/>
    <dgm:cxn modelId="{2954BE77-10B7-469B-90CA-2EC94B8162B8}" type="presOf" srcId="{EC354451-1B44-460E-8FC6-FF573C8E0EE7}" destId="{024D2379-9FF3-4251-8582-085ECC4EC3F4}" srcOrd="0" destOrd="0" presId="urn:microsoft.com/office/officeart/2005/8/layout/pyramid2"/>
    <dgm:cxn modelId="{62F4EA63-49B6-49C2-8770-343CE36B5CC2}" srcId="{EC354451-1B44-460E-8FC6-FF573C8E0EE7}" destId="{F414A743-F921-41F0-8F7B-5B9EE259A6B0}" srcOrd="0" destOrd="0" parTransId="{91418B93-C59F-466A-A253-64056816C10B}" sibTransId="{C05BDDA4-AF17-48B3-966E-5E2C0EDED443}"/>
    <dgm:cxn modelId="{BD725C61-F633-4923-B80E-E6230098E5B1}" type="presParOf" srcId="{024D2379-9FF3-4251-8582-085ECC4EC3F4}" destId="{C0124521-FAF3-4AF2-864B-5B92A6E39089}" srcOrd="0" destOrd="0" presId="urn:microsoft.com/office/officeart/2005/8/layout/pyramid2"/>
    <dgm:cxn modelId="{999FD026-242F-46C6-9D22-7AA7EC7F59A2}" type="presParOf" srcId="{024D2379-9FF3-4251-8582-085ECC4EC3F4}" destId="{61CD989A-5737-48F5-BF74-1F52A050913B}" srcOrd="1" destOrd="0" presId="urn:microsoft.com/office/officeart/2005/8/layout/pyramid2"/>
    <dgm:cxn modelId="{C4A99B51-C26C-4C61-9F4D-A171548C6933}" type="presParOf" srcId="{61CD989A-5737-48F5-BF74-1F52A050913B}" destId="{D4FD7B95-5D09-42EE-9389-5C7C8CE92E45}" srcOrd="0" destOrd="0" presId="urn:microsoft.com/office/officeart/2005/8/layout/pyramid2"/>
    <dgm:cxn modelId="{C3D9AAAE-B58B-47A9-A398-A38B57BB45F5}" type="presParOf" srcId="{61CD989A-5737-48F5-BF74-1F52A050913B}" destId="{AF80E5FC-F409-4519-B07B-B4A79E5578FC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354451-1B44-460E-8FC6-FF573C8E0EE7}" type="doc">
      <dgm:prSet loTypeId="urn:microsoft.com/office/officeart/2005/8/layout/pyramid2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414A743-F921-41F0-8F7B-5B9EE259A6B0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pPr marL="182563" marR="0" lvl="1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chemeClr val="tx1"/>
              </a:solidFill>
            </a:rPr>
            <a:t>Продуцент  </a:t>
          </a:r>
        </a:p>
        <a:p>
          <a:pPr marL="182563" marR="0" lvl="1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i="1" dirty="0" smtClean="0">
              <a:solidFill>
                <a:schemeClr val="tx1"/>
              </a:solidFill>
            </a:rPr>
            <a:t>Bacillus </a:t>
          </a:r>
          <a:r>
            <a:rPr lang="en-US" sz="2000" b="1" i="1" dirty="0" err="1" smtClean="0">
              <a:solidFill>
                <a:schemeClr val="tx1"/>
              </a:solidFill>
            </a:rPr>
            <a:t>thuringiensis</a:t>
          </a:r>
          <a:r>
            <a:rPr lang="en-US" sz="2000" b="1" i="1" dirty="0" smtClean="0">
              <a:solidFill>
                <a:schemeClr val="tx1"/>
              </a:solidFill>
            </a:rPr>
            <a:t> </a:t>
          </a:r>
          <a:r>
            <a:rPr lang="en-US" sz="2000" b="1" i="1" dirty="0" err="1" smtClean="0">
              <a:solidFill>
                <a:schemeClr val="tx1"/>
              </a:solidFill>
            </a:rPr>
            <a:t>var</a:t>
          </a:r>
          <a:r>
            <a:rPr lang="ru-RU" sz="2000" b="1" i="1" dirty="0" smtClean="0">
              <a:solidFill>
                <a:schemeClr val="tx1"/>
              </a:solidFill>
            </a:rPr>
            <a:t>. </a:t>
          </a:r>
          <a:r>
            <a:rPr lang="en-US" sz="2000" b="1" i="1" dirty="0" err="1" smtClean="0">
              <a:solidFill>
                <a:schemeClr val="tx1"/>
              </a:solidFill>
            </a:rPr>
            <a:t>kurstaki</a:t>
          </a:r>
          <a:endParaRPr lang="ru-RU" sz="2000" b="1" dirty="0" smtClean="0">
            <a:solidFill>
              <a:schemeClr val="tx1"/>
            </a:solidFill>
          </a:endParaRPr>
        </a:p>
        <a:p>
          <a:pPr marL="182563" lvl="1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endParaRPr lang="ru-RU" sz="2000" b="1" dirty="0" smtClean="0">
            <a:solidFill>
              <a:schemeClr val="tx1"/>
            </a:solidFill>
          </a:endParaRPr>
        </a:p>
        <a:p>
          <a:pPr marL="182563" lvl="1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2000" b="1" dirty="0" smtClean="0">
              <a:solidFill>
                <a:schemeClr val="tx1"/>
              </a:solidFill>
            </a:rPr>
            <a:t>Действующие агенты – белковый эндотоксин, споры культуры-продуцента </a:t>
          </a:r>
          <a:endParaRPr lang="ru-RU" sz="1800" b="1" u="none" dirty="0">
            <a:solidFill>
              <a:schemeClr val="tx1"/>
            </a:solidFill>
            <a:effectLst/>
          </a:endParaRPr>
        </a:p>
      </dgm:t>
    </dgm:pt>
    <dgm:pt modelId="{91418B93-C59F-466A-A253-64056816C10B}" type="parTrans" cxnId="{62F4EA63-49B6-49C2-8770-343CE36B5CC2}">
      <dgm:prSet/>
      <dgm:spPr/>
      <dgm:t>
        <a:bodyPr/>
        <a:lstStyle/>
        <a:p>
          <a:endParaRPr lang="ru-RU"/>
        </a:p>
      </dgm:t>
    </dgm:pt>
    <dgm:pt modelId="{C05BDDA4-AF17-48B3-966E-5E2C0EDED443}" type="sibTrans" cxnId="{62F4EA63-49B6-49C2-8770-343CE36B5CC2}">
      <dgm:prSet/>
      <dgm:spPr/>
      <dgm:t>
        <a:bodyPr/>
        <a:lstStyle/>
        <a:p>
          <a:endParaRPr lang="ru-RU"/>
        </a:p>
      </dgm:t>
    </dgm:pt>
    <dgm:pt modelId="{024D2379-9FF3-4251-8582-085ECC4EC3F4}" type="pres">
      <dgm:prSet presAssocID="{EC354451-1B44-460E-8FC6-FF573C8E0EE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C0124521-FAF3-4AF2-864B-5B92A6E39089}" type="pres">
      <dgm:prSet presAssocID="{EC354451-1B44-460E-8FC6-FF573C8E0EE7}" presName="pyramid" presStyleLbl="node1" presStyleIdx="0" presStyleCnt="1" custScaleX="67315" custScaleY="78745" custLinFactNeighborX="-25370" custLinFactNeighborY="-1271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1CD989A-5737-48F5-BF74-1F52A050913B}" type="pres">
      <dgm:prSet presAssocID="{EC354451-1B44-460E-8FC6-FF573C8E0EE7}" presName="theList" presStyleCnt="0"/>
      <dgm:spPr/>
    </dgm:pt>
    <dgm:pt modelId="{D4FD7B95-5D09-42EE-9389-5C7C8CE92E45}" type="pres">
      <dgm:prSet presAssocID="{F414A743-F921-41F0-8F7B-5B9EE259A6B0}" presName="aNode" presStyleLbl="fgAcc1" presStyleIdx="0" presStyleCnt="1" custScaleX="152294" custScaleY="125305" custLinFactNeighborX="38030" custLinFactNeighborY="31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0E5FC-F409-4519-B07B-B4A79E5578FC}" type="pres">
      <dgm:prSet presAssocID="{F414A743-F921-41F0-8F7B-5B9EE259A6B0}" presName="aSpace" presStyleCnt="0"/>
      <dgm:spPr/>
    </dgm:pt>
  </dgm:ptLst>
  <dgm:cxnLst>
    <dgm:cxn modelId="{5A25F219-F792-4E34-86D7-98A315039C4D}" type="presOf" srcId="{EC354451-1B44-460E-8FC6-FF573C8E0EE7}" destId="{024D2379-9FF3-4251-8582-085ECC4EC3F4}" srcOrd="0" destOrd="0" presId="urn:microsoft.com/office/officeart/2005/8/layout/pyramid2"/>
    <dgm:cxn modelId="{62F4EA63-49B6-49C2-8770-343CE36B5CC2}" srcId="{EC354451-1B44-460E-8FC6-FF573C8E0EE7}" destId="{F414A743-F921-41F0-8F7B-5B9EE259A6B0}" srcOrd="0" destOrd="0" parTransId="{91418B93-C59F-466A-A253-64056816C10B}" sibTransId="{C05BDDA4-AF17-48B3-966E-5E2C0EDED443}"/>
    <dgm:cxn modelId="{EA198008-B878-4E79-85FC-EC3826E8331C}" type="presOf" srcId="{F414A743-F921-41F0-8F7B-5B9EE259A6B0}" destId="{D4FD7B95-5D09-42EE-9389-5C7C8CE92E45}" srcOrd="0" destOrd="0" presId="urn:microsoft.com/office/officeart/2005/8/layout/pyramid2"/>
    <dgm:cxn modelId="{52EC7441-0EAC-4C4F-80FF-637346CF488E}" type="presParOf" srcId="{024D2379-9FF3-4251-8582-085ECC4EC3F4}" destId="{C0124521-FAF3-4AF2-864B-5B92A6E39089}" srcOrd="0" destOrd="0" presId="urn:microsoft.com/office/officeart/2005/8/layout/pyramid2"/>
    <dgm:cxn modelId="{CC3D9673-C8CC-48DE-BF42-C6BC99D5C0B9}" type="presParOf" srcId="{024D2379-9FF3-4251-8582-085ECC4EC3F4}" destId="{61CD989A-5737-48F5-BF74-1F52A050913B}" srcOrd="1" destOrd="0" presId="urn:microsoft.com/office/officeart/2005/8/layout/pyramid2"/>
    <dgm:cxn modelId="{1A3ED372-8F58-4A79-BF7F-0D5ECBC5B0C5}" type="presParOf" srcId="{61CD989A-5737-48F5-BF74-1F52A050913B}" destId="{D4FD7B95-5D09-42EE-9389-5C7C8CE92E45}" srcOrd="0" destOrd="0" presId="urn:microsoft.com/office/officeart/2005/8/layout/pyramid2"/>
    <dgm:cxn modelId="{42A00A33-95F6-4936-AF68-8392DC4FDACB}" type="presParOf" srcId="{61CD989A-5737-48F5-BF74-1F52A050913B}" destId="{AF80E5FC-F409-4519-B07B-B4A79E5578FC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354451-1B44-460E-8FC6-FF573C8E0EE7}" type="doc">
      <dgm:prSet loTypeId="urn:microsoft.com/office/officeart/2005/8/layout/pyramid2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414A743-F921-41F0-8F7B-5B9EE259A6B0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pPr marL="182563" marR="0" lvl="1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chemeClr val="tx1"/>
              </a:solidFill>
            </a:rPr>
            <a:t>Продуцент  </a:t>
          </a:r>
        </a:p>
        <a:p>
          <a:pPr marL="182563" marR="0" lvl="1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i="1" dirty="0" err="1" smtClean="0">
              <a:solidFill>
                <a:schemeClr val="tx1"/>
              </a:solidFill>
            </a:rPr>
            <a:t>Fusarium</a:t>
          </a:r>
          <a:r>
            <a:rPr lang="en-US" sz="2400" b="1" i="1" dirty="0" smtClean="0">
              <a:solidFill>
                <a:schemeClr val="tx1"/>
              </a:solidFill>
            </a:rPr>
            <a:t> </a:t>
          </a:r>
          <a:r>
            <a:rPr lang="en-US" sz="2400" b="1" i="1" dirty="0" err="1" smtClean="0">
              <a:solidFill>
                <a:schemeClr val="tx1"/>
              </a:solidFill>
            </a:rPr>
            <a:t>moniliforme</a:t>
          </a:r>
          <a:r>
            <a:rPr lang="ru-RU" sz="2400" b="1" dirty="0" smtClean="0">
              <a:solidFill>
                <a:schemeClr val="tx1"/>
              </a:solidFill>
            </a:rPr>
            <a:t>.</a:t>
          </a:r>
        </a:p>
        <a:p>
          <a:pPr marL="182563" lvl="1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2400" b="1" dirty="0" err="1" smtClean="0">
              <a:solidFill>
                <a:schemeClr val="tx1"/>
              </a:solidFill>
            </a:rPr>
            <a:t>Ростстимулирующий</a:t>
          </a:r>
          <a:r>
            <a:rPr lang="ru-RU" sz="2400" b="1" dirty="0" smtClean="0">
              <a:solidFill>
                <a:schemeClr val="tx1"/>
              </a:solidFill>
            </a:rPr>
            <a:t> агент: натриевые соли </a:t>
          </a:r>
          <a:r>
            <a:rPr lang="ru-RU" sz="2400" b="1" dirty="0" err="1" smtClean="0">
              <a:solidFill>
                <a:schemeClr val="tx1"/>
              </a:solidFill>
            </a:rPr>
            <a:t>гиббереллиновых</a:t>
          </a:r>
          <a:r>
            <a:rPr lang="ru-RU" sz="2400" b="1" dirty="0" smtClean="0">
              <a:solidFill>
                <a:schemeClr val="tx1"/>
              </a:solidFill>
            </a:rPr>
            <a:t> кислот.</a:t>
          </a:r>
          <a:endParaRPr lang="ru-RU" sz="2000" b="1" u="none" dirty="0">
            <a:solidFill>
              <a:schemeClr val="tx1"/>
            </a:solidFill>
            <a:effectLst/>
          </a:endParaRPr>
        </a:p>
      </dgm:t>
    </dgm:pt>
    <dgm:pt modelId="{91418B93-C59F-466A-A253-64056816C10B}" type="parTrans" cxnId="{62F4EA63-49B6-49C2-8770-343CE36B5CC2}">
      <dgm:prSet/>
      <dgm:spPr/>
      <dgm:t>
        <a:bodyPr/>
        <a:lstStyle/>
        <a:p>
          <a:endParaRPr lang="ru-RU"/>
        </a:p>
      </dgm:t>
    </dgm:pt>
    <dgm:pt modelId="{C05BDDA4-AF17-48B3-966E-5E2C0EDED443}" type="sibTrans" cxnId="{62F4EA63-49B6-49C2-8770-343CE36B5CC2}">
      <dgm:prSet/>
      <dgm:spPr/>
      <dgm:t>
        <a:bodyPr/>
        <a:lstStyle/>
        <a:p>
          <a:endParaRPr lang="ru-RU"/>
        </a:p>
      </dgm:t>
    </dgm:pt>
    <dgm:pt modelId="{024D2379-9FF3-4251-8582-085ECC4EC3F4}" type="pres">
      <dgm:prSet presAssocID="{EC354451-1B44-460E-8FC6-FF573C8E0EE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C0124521-FAF3-4AF2-864B-5B92A6E39089}" type="pres">
      <dgm:prSet presAssocID="{EC354451-1B44-460E-8FC6-FF573C8E0EE7}" presName="pyramid" presStyleLbl="node1" presStyleIdx="0" presStyleCnt="1" custScaleX="67315" custScaleY="78745" custLinFactNeighborX="-25370" custLinFactNeighborY="-1271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1CD989A-5737-48F5-BF74-1F52A050913B}" type="pres">
      <dgm:prSet presAssocID="{EC354451-1B44-460E-8FC6-FF573C8E0EE7}" presName="theList" presStyleCnt="0"/>
      <dgm:spPr/>
    </dgm:pt>
    <dgm:pt modelId="{D4FD7B95-5D09-42EE-9389-5C7C8CE92E45}" type="pres">
      <dgm:prSet presAssocID="{F414A743-F921-41F0-8F7B-5B9EE259A6B0}" presName="aNode" presStyleLbl="fgAcc1" presStyleIdx="0" presStyleCnt="1" custScaleX="152294" custScaleY="125305" custLinFactNeighborX="38030" custLinFactNeighborY="31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0E5FC-F409-4519-B07B-B4A79E5578FC}" type="pres">
      <dgm:prSet presAssocID="{F414A743-F921-41F0-8F7B-5B9EE259A6B0}" presName="aSpace" presStyleCnt="0"/>
      <dgm:spPr/>
    </dgm:pt>
  </dgm:ptLst>
  <dgm:cxnLst>
    <dgm:cxn modelId="{45341AAC-4611-4F0A-AF29-39CDB7FDD29C}" type="presOf" srcId="{EC354451-1B44-460E-8FC6-FF573C8E0EE7}" destId="{024D2379-9FF3-4251-8582-085ECC4EC3F4}" srcOrd="0" destOrd="0" presId="urn:microsoft.com/office/officeart/2005/8/layout/pyramid2"/>
    <dgm:cxn modelId="{62F4EA63-49B6-49C2-8770-343CE36B5CC2}" srcId="{EC354451-1B44-460E-8FC6-FF573C8E0EE7}" destId="{F414A743-F921-41F0-8F7B-5B9EE259A6B0}" srcOrd="0" destOrd="0" parTransId="{91418B93-C59F-466A-A253-64056816C10B}" sibTransId="{C05BDDA4-AF17-48B3-966E-5E2C0EDED443}"/>
    <dgm:cxn modelId="{91FA113E-2076-449E-91E7-6E72E589D83A}" type="presOf" srcId="{F414A743-F921-41F0-8F7B-5B9EE259A6B0}" destId="{D4FD7B95-5D09-42EE-9389-5C7C8CE92E45}" srcOrd="0" destOrd="0" presId="urn:microsoft.com/office/officeart/2005/8/layout/pyramid2"/>
    <dgm:cxn modelId="{5D788EAF-702B-465D-BD07-36CAFDE2BDAA}" type="presParOf" srcId="{024D2379-9FF3-4251-8582-085ECC4EC3F4}" destId="{C0124521-FAF3-4AF2-864B-5B92A6E39089}" srcOrd="0" destOrd="0" presId="urn:microsoft.com/office/officeart/2005/8/layout/pyramid2"/>
    <dgm:cxn modelId="{9FA7A3A6-1D3D-4310-9D8C-2689F00B5F7D}" type="presParOf" srcId="{024D2379-9FF3-4251-8582-085ECC4EC3F4}" destId="{61CD989A-5737-48F5-BF74-1F52A050913B}" srcOrd="1" destOrd="0" presId="urn:microsoft.com/office/officeart/2005/8/layout/pyramid2"/>
    <dgm:cxn modelId="{346756F2-2C81-4F08-8B25-9DDA66D10B5B}" type="presParOf" srcId="{61CD989A-5737-48F5-BF74-1F52A050913B}" destId="{D4FD7B95-5D09-42EE-9389-5C7C8CE92E45}" srcOrd="0" destOrd="0" presId="urn:microsoft.com/office/officeart/2005/8/layout/pyramid2"/>
    <dgm:cxn modelId="{237D0BE9-08A1-4E7C-8C3A-6C554A4C5C1E}" type="presParOf" srcId="{61CD989A-5737-48F5-BF74-1F52A050913B}" destId="{AF80E5FC-F409-4519-B07B-B4A79E5578FC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43B277-3DA5-4A4E-9824-04A285E8B3BD}">
      <dsp:nvSpPr>
        <dsp:cNvPr id="0" name=""/>
        <dsp:cNvSpPr/>
      </dsp:nvSpPr>
      <dsp:spPr>
        <a:xfrm>
          <a:off x="257007" y="491986"/>
          <a:ext cx="1581864" cy="15818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441ED37-B4AF-41F9-B585-60DC2921BA06}">
      <dsp:nvSpPr>
        <dsp:cNvPr id="0" name=""/>
        <dsp:cNvSpPr/>
      </dsp:nvSpPr>
      <dsp:spPr>
        <a:xfrm>
          <a:off x="218324" y="2651485"/>
          <a:ext cx="1656608" cy="70086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Возникновение разных форм  </a:t>
          </a:r>
          <a:r>
            <a:rPr lang="ru-RU" sz="1100" b="1" kern="1200" dirty="0" err="1" smtClean="0">
              <a:solidFill>
                <a:schemeClr val="tx1"/>
              </a:solidFill>
            </a:rPr>
            <a:t>резистентности</a:t>
          </a:r>
          <a:endParaRPr lang="ru-RU" sz="1100" b="1" kern="1200" dirty="0">
            <a:solidFill>
              <a:schemeClr val="tx1"/>
            </a:solidFill>
            <a:effectLst/>
          </a:endParaRPr>
        </a:p>
      </dsp:txBody>
      <dsp:txXfrm>
        <a:off x="238852" y="2672013"/>
        <a:ext cx="1615552" cy="659805"/>
      </dsp:txXfrm>
    </dsp:sp>
    <dsp:sp modelId="{A56185A0-E3A8-43A2-B2B7-BDFFEB804EA2}">
      <dsp:nvSpPr>
        <dsp:cNvPr id="0" name=""/>
        <dsp:cNvSpPr/>
      </dsp:nvSpPr>
      <dsp:spPr>
        <a:xfrm rot="3924">
          <a:off x="1996541" y="1094295"/>
          <a:ext cx="602945" cy="3801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996541" y="1170250"/>
        <a:ext cx="488915" cy="228060"/>
      </dsp:txXfrm>
    </dsp:sp>
    <dsp:sp modelId="{07141E70-26A2-4248-9FCF-6E48D20EF683}">
      <dsp:nvSpPr>
        <dsp:cNvPr id="0" name=""/>
        <dsp:cNvSpPr/>
      </dsp:nvSpPr>
      <dsp:spPr>
        <a:xfrm>
          <a:off x="2713428" y="494790"/>
          <a:ext cx="1581864" cy="15818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A2E3E89-422B-460B-BC3E-800F908663CB}">
      <dsp:nvSpPr>
        <dsp:cNvPr id="0" name=""/>
        <dsp:cNvSpPr/>
      </dsp:nvSpPr>
      <dsp:spPr>
        <a:xfrm>
          <a:off x="2754906" y="2663693"/>
          <a:ext cx="1581864" cy="7163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Увеличение расхода пестицидов</a:t>
          </a:r>
          <a:endParaRPr lang="ru-RU" sz="1100" b="1" kern="1200" dirty="0">
            <a:effectLst/>
          </a:endParaRPr>
        </a:p>
      </dsp:txBody>
      <dsp:txXfrm>
        <a:off x="2775887" y="2684674"/>
        <a:ext cx="1539902" cy="674385"/>
      </dsp:txXfrm>
    </dsp:sp>
    <dsp:sp modelId="{1361BD63-9118-4BBE-ADBF-230DF146B520}">
      <dsp:nvSpPr>
        <dsp:cNvPr id="0" name=""/>
        <dsp:cNvSpPr/>
      </dsp:nvSpPr>
      <dsp:spPr>
        <a:xfrm rot="21599765">
          <a:off x="4475047" y="1095579"/>
          <a:ext cx="774109" cy="3801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404030"/>
                <a:satOff val="-28117"/>
                <a:lumOff val="28725"/>
                <a:alphaOff val="0"/>
                <a:tint val="96000"/>
                <a:lumMod val="100000"/>
              </a:schemeClr>
            </a:gs>
            <a:gs pos="78000">
              <a:schemeClr val="accent2">
                <a:shade val="90000"/>
                <a:hueOff val="404030"/>
                <a:satOff val="-28117"/>
                <a:lumOff val="2872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475047" y="1171603"/>
        <a:ext cx="660079" cy="228060"/>
      </dsp:txXfrm>
    </dsp:sp>
    <dsp:sp modelId="{D766DBF5-3F82-42A8-B66F-136D1F20D029}">
      <dsp:nvSpPr>
        <dsp:cNvPr id="0" name=""/>
        <dsp:cNvSpPr/>
      </dsp:nvSpPr>
      <dsp:spPr>
        <a:xfrm>
          <a:off x="5374929" y="494608"/>
          <a:ext cx="1581864" cy="15818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0CB56C9-57B6-40DB-8E23-8CEED726D67B}">
      <dsp:nvSpPr>
        <dsp:cNvPr id="0" name=""/>
        <dsp:cNvSpPr/>
      </dsp:nvSpPr>
      <dsp:spPr>
        <a:xfrm>
          <a:off x="5095462" y="2691184"/>
          <a:ext cx="2488305" cy="74377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Нарушение биологического равновесия, ведущего к массовому размножению вредных видов</a:t>
          </a:r>
          <a:endParaRPr lang="ru-RU" sz="1100" b="1" kern="1200" dirty="0">
            <a:effectLst/>
          </a:endParaRPr>
        </a:p>
      </dsp:txBody>
      <dsp:txXfrm>
        <a:off x="5117246" y="2712968"/>
        <a:ext cx="2444737" cy="700209"/>
      </dsp:txXfrm>
    </dsp:sp>
    <dsp:sp modelId="{A401DB4E-0F61-4F4D-B937-D6A77D8A0702}">
      <dsp:nvSpPr>
        <dsp:cNvPr id="0" name=""/>
        <dsp:cNvSpPr/>
      </dsp:nvSpPr>
      <dsp:spPr>
        <a:xfrm rot="71784">
          <a:off x="7212757" y="1123997"/>
          <a:ext cx="636193" cy="3801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404030"/>
                <a:satOff val="-28117"/>
                <a:lumOff val="28725"/>
                <a:alphaOff val="0"/>
                <a:tint val="96000"/>
                <a:lumMod val="100000"/>
              </a:schemeClr>
            </a:gs>
            <a:gs pos="78000">
              <a:schemeClr val="accent2">
                <a:shade val="90000"/>
                <a:hueOff val="404030"/>
                <a:satOff val="-28117"/>
                <a:lumOff val="2872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7212769" y="1198827"/>
        <a:ext cx="522163" cy="228060"/>
      </dsp:txXfrm>
    </dsp:sp>
    <dsp:sp modelId="{A6305A01-A284-4134-92DA-8605671AA2F0}">
      <dsp:nvSpPr>
        <dsp:cNvPr id="0" name=""/>
        <dsp:cNvSpPr/>
      </dsp:nvSpPr>
      <dsp:spPr>
        <a:xfrm>
          <a:off x="8050243" y="508758"/>
          <a:ext cx="2130961" cy="16767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7E2D356-769D-4C93-8307-445F9DCE466D}">
      <dsp:nvSpPr>
        <dsp:cNvPr id="0" name=""/>
        <dsp:cNvSpPr/>
      </dsp:nvSpPr>
      <dsp:spPr>
        <a:xfrm>
          <a:off x="8424194" y="2645342"/>
          <a:ext cx="1581864" cy="78961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Общее ухудшение экологии </a:t>
          </a:r>
          <a:endParaRPr lang="ru-RU" sz="1100" b="1" kern="1200" dirty="0">
            <a:effectLst/>
          </a:endParaRPr>
        </a:p>
      </dsp:txBody>
      <dsp:txXfrm>
        <a:off x="8447321" y="2668469"/>
        <a:ext cx="1535610" cy="7433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124521-FAF3-4AF2-864B-5B92A6E39089}">
      <dsp:nvSpPr>
        <dsp:cNvPr id="0" name=""/>
        <dsp:cNvSpPr/>
      </dsp:nvSpPr>
      <dsp:spPr>
        <a:xfrm>
          <a:off x="708112" y="460134"/>
          <a:ext cx="3310419" cy="387252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FD7B95-5D09-42EE-9389-5C7C8CE92E45}">
      <dsp:nvSpPr>
        <dsp:cNvPr id="0" name=""/>
        <dsp:cNvSpPr/>
      </dsp:nvSpPr>
      <dsp:spPr>
        <a:xfrm>
          <a:off x="4026634" y="698714"/>
          <a:ext cx="6191408" cy="3576995"/>
        </a:xfrm>
        <a:prstGeom prst="round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182563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 smtClean="0">
              <a:solidFill>
                <a:schemeClr val="tx1"/>
              </a:solidFill>
              <a:effectLst/>
            </a:rPr>
            <a:t>Продуцент: </a:t>
          </a:r>
        </a:p>
        <a:p>
          <a:pPr marL="182563" lvl="1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i="1" kern="1200" dirty="0" smtClean="0">
              <a:solidFill>
                <a:schemeClr val="tx1"/>
              </a:solidFill>
              <a:effectLst/>
            </a:rPr>
            <a:t>Bacillus </a:t>
          </a:r>
          <a:r>
            <a:rPr lang="en-US" sz="2800" b="1" i="1" kern="1200" dirty="0" err="1" smtClean="0">
              <a:solidFill>
                <a:schemeClr val="tx1"/>
              </a:solidFill>
              <a:effectLst/>
            </a:rPr>
            <a:t>subtilis</a:t>
          </a:r>
          <a:r>
            <a:rPr lang="ru-RU" sz="2800" b="1" i="1" kern="1200" dirty="0" smtClean="0">
              <a:solidFill>
                <a:schemeClr val="tx1"/>
              </a:solidFill>
              <a:effectLst/>
            </a:rPr>
            <a:t> </a:t>
          </a:r>
          <a:r>
            <a:rPr lang="ru-RU" sz="2800" b="1" i="1" kern="1200" dirty="0" err="1" smtClean="0">
              <a:solidFill>
                <a:schemeClr val="tx1"/>
              </a:solidFill>
              <a:effectLst/>
            </a:rPr>
            <a:t>штам</a:t>
          </a:r>
          <a:r>
            <a:rPr lang="ru-RU" sz="2800" b="1" i="1" kern="1200" dirty="0" smtClean="0">
              <a:solidFill>
                <a:schemeClr val="tx1"/>
              </a:solidFill>
              <a:effectLst/>
            </a:rPr>
            <a:t> выделенный из природы</a:t>
          </a:r>
          <a:endParaRPr lang="ru-RU" sz="2800" b="1" kern="1200" dirty="0" smtClean="0">
            <a:solidFill>
              <a:schemeClr val="tx1"/>
            </a:solidFill>
            <a:effectLst/>
          </a:endParaRPr>
        </a:p>
        <a:p>
          <a:pPr marL="182563" lvl="1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800" b="1" kern="1200" dirty="0" smtClean="0">
              <a:solidFill>
                <a:schemeClr val="tx1"/>
              </a:solidFill>
              <a:effectLst/>
            </a:rPr>
            <a:t>Действующие агенты: споры  и клетки культуры-продуцента, ферменты, антибиотики полипептидного и </a:t>
          </a:r>
          <a:r>
            <a:rPr lang="ru-RU" sz="2800" b="1" kern="1200" dirty="0" err="1" smtClean="0">
              <a:solidFill>
                <a:schemeClr val="tx1"/>
              </a:solidFill>
              <a:effectLst/>
            </a:rPr>
            <a:t>аминогликозидного</a:t>
          </a:r>
          <a:r>
            <a:rPr lang="ru-RU" sz="2800" b="1" kern="1200" dirty="0" smtClean="0">
              <a:solidFill>
                <a:schemeClr val="tx1"/>
              </a:solidFill>
              <a:effectLst/>
            </a:rPr>
            <a:t>  ряда</a:t>
          </a:r>
          <a:endParaRPr lang="ru-RU" sz="2400" b="1" u="none" kern="1200" dirty="0">
            <a:solidFill>
              <a:schemeClr val="tx1"/>
            </a:solidFill>
            <a:effectLst/>
          </a:endParaRPr>
        </a:p>
      </dsp:txBody>
      <dsp:txXfrm>
        <a:off x="4201249" y="873329"/>
        <a:ext cx="5842178" cy="32277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CF5CA-A65A-4EAE-B253-ACC3C9D06A18}">
      <dsp:nvSpPr>
        <dsp:cNvPr id="0" name=""/>
        <dsp:cNvSpPr/>
      </dsp:nvSpPr>
      <dsp:spPr>
        <a:xfrm rot="16200000">
          <a:off x="1016000" y="-1016000"/>
          <a:ext cx="2032000" cy="40640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</a:rPr>
            <a:t>Антибиотики</a:t>
          </a:r>
          <a:endParaRPr lang="ru-RU" sz="2000" b="1" kern="1200" dirty="0">
            <a:solidFill>
              <a:schemeClr val="accent4">
                <a:lumMod val="50000"/>
              </a:schemeClr>
            </a:solidFill>
          </a:endParaRPr>
        </a:p>
      </dsp:txBody>
      <dsp:txXfrm rot="5400000">
        <a:off x="-1" y="1"/>
        <a:ext cx="4064000" cy="1524000"/>
      </dsp:txXfrm>
    </dsp:sp>
    <dsp:sp modelId="{B3ABB2BE-A80E-47DD-80D9-FE4FA0D4167D}">
      <dsp:nvSpPr>
        <dsp:cNvPr id="0" name=""/>
        <dsp:cNvSpPr/>
      </dsp:nvSpPr>
      <dsp:spPr>
        <a:xfrm>
          <a:off x="4064000" y="0"/>
          <a:ext cx="4064000" cy="20320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</a:rPr>
            <a:t>                      Ферменты</a:t>
          </a:r>
          <a:endParaRPr lang="ru-RU" sz="20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4064000" y="0"/>
        <a:ext cx="4064000" cy="1524000"/>
      </dsp:txXfrm>
    </dsp:sp>
    <dsp:sp modelId="{A2A8EE6C-B6B5-4A6F-97AE-3C7F29A95C8F}">
      <dsp:nvSpPr>
        <dsp:cNvPr id="0" name=""/>
        <dsp:cNvSpPr/>
      </dsp:nvSpPr>
      <dsp:spPr>
        <a:xfrm rot="10800000">
          <a:off x="0" y="2032000"/>
          <a:ext cx="4064000" cy="20320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</a:rPr>
            <a:t>Стимуляторы роста</a:t>
          </a:r>
          <a:endParaRPr lang="ru-RU" sz="2000" b="1" kern="1200" dirty="0">
            <a:solidFill>
              <a:schemeClr val="accent4">
                <a:lumMod val="50000"/>
              </a:schemeClr>
            </a:solidFill>
          </a:endParaRPr>
        </a:p>
      </dsp:txBody>
      <dsp:txXfrm rot="10800000">
        <a:off x="0" y="2539999"/>
        <a:ext cx="4064000" cy="1524000"/>
      </dsp:txXfrm>
    </dsp:sp>
    <dsp:sp modelId="{B6519F7F-9E29-4888-953F-A69DE2C94F8D}">
      <dsp:nvSpPr>
        <dsp:cNvPr id="0" name=""/>
        <dsp:cNvSpPr/>
      </dsp:nvSpPr>
      <dsp:spPr>
        <a:xfrm rot="5400000">
          <a:off x="5080000" y="1016000"/>
          <a:ext cx="2032000" cy="40640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</a:rPr>
            <a:t>Гормоны</a:t>
          </a:r>
          <a:endParaRPr lang="ru-RU" sz="2000" b="1" kern="1200" dirty="0">
            <a:solidFill>
              <a:schemeClr val="accent4">
                <a:lumMod val="50000"/>
              </a:schemeClr>
            </a:solidFill>
          </a:endParaRPr>
        </a:p>
      </dsp:txBody>
      <dsp:txXfrm rot="-5400000">
        <a:off x="4064000" y="2539999"/>
        <a:ext cx="4064000" cy="1524000"/>
      </dsp:txXfrm>
    </dsp:sp>
    <dsp:sp modelId="{F1F42A10-1E91-4D3C-B156-21381D1F2052}">
      <dsp:nvSpPr>
        <dsp:cNvPr id="0" name=""/>
        <dsp:cNvSpPr/>
      </dsp:nvSpPr>
      <dsp:spPr>
        <a:xfrm>
          <a:off x="1915891" y="950681"/>
          <a:ext cx="4292608" cy="1981200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4">
                  <a:lumMod val="50000"/>
                </a:schemeClr>
              </a:solidFill>
              <a:latin typeface="+mn-lt"/>
            </a:rPr>
            <a:t>Споры и клетки </a:t>
          </a:r>
          <a:r>
            <a:rPr lang="en-US" sz="2400" b="1" kern="1200" dirty="0" smtClean="0">
              <a:solidFill>
                <a:schemeClr val="accent4">
                  <a:lumMod val="50000"/>
                </a:schemeClr>
              </a:solidFill>
              <a:latin typeface="+mn-lt"/>
            </a:rPr>
            <a:t>Bacillus </a:t>
          </a:r>
          <a:r>
            <a:rPr lang="en-US" sz="2400" b="1" kern="1200" dirty="0" err="1" smtClean="0">
              <a:solidFill>
                <a:schemeClr val="accent4">
                  <a:lumMod val="50000"/>
                </a:schemeClr>
              </a:solidFill>
              <a:latin typeface="+mn-lt"/>
            </a:rPr>
            <a:t>subtilis</a:t>
          </a:r>
          <a:endParaRPr lang="ru-RU" sz="2400" b="1" kern="1200" dirty="0" smtClean="0">
            <a:solidFill>
              <a:schemeClr val="accent4">
                <a:lumMod val="50000"/>
              </a:schemeClr>
            </a:solidFill>
            <a:latin typeface="+mn-lt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</a:rPr>
            <a:t>  </a:t>
          </a:r>
          <a:r>
            <a:rPr lang="ru-RU" sz="1400" kern="1200" dirty="0" smtClean="0">
              <a:solidFill>
                <a:schemeClr val="accent3">
                  <a:lumMod val="10000"/>
                </a:schemeClr>
              </a:solidFill>
              <a:latin typeface="+mn-lt"/>
            </a:rPr>
            <a:t>Титр от 2 млрд. спор в см</a:t>
          </a:r>
          <a:r>
            <a:rPr lang="ru-RU" sz="1400" kern="1200" baseline="30000" dirty="0" smtClean="0">
              <a:solidFill>
                <a:schemeClr val="accent3">
                  <a:lumMod val="10000"/>
                </a:schemeClr>
              </a:solidFill>
              <a:latin typeface="+mn-lt"/>
            </a:rPr>
            <a:t>3</a:t>
          </a:r>
          <a:endParaRPr lang="ru-RU" sz="1400" kern="1200" baseline="30000" dirty="0">
            <a:solidFill>
              <a:schemeClr val="accent3">
                <a:lumMod val="10000"/>
              </a:schemeClr>
            </a:solidFill>
            <a:latin typeface="+mn-lt"/>
          </a:endParaRPr>
        </a:p>
      </dsp:txBody>
      <dsp:txXfrm>
        <a:off x="2012605" y="1047395"/>
        <a:ext cx="4099180" cy="17877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124521-FAF3-4AF2-864B-5B92A6E39089}">
      <dsp:nvSpPr>
        <dsp:cNvPr id="0" name=""/>
        <dsp:cNvSpPr/>
      </dsp:nvSpPr>
      <dsp:spPr>
        <a:xfrm>
          <a:off x="1038917" y="460134"/>
          <a:ext cx="3310419" cy="387252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FD7B95-5D09-42EE-9389-5C7C8CE92E45}">
      <dsp:nvSpPr>
        <dsp:cNvPr id="0" name=""/>
        <dsp:cNvSpPr/>
      </dsp:nvSpPr>
      <dsp:spPr>
        <a:xfrm>
          <a:off x="4321622" y="605725"/>
          <a:ext cx="4868187" cy="3576995"/>
        </a:xfrm>
        <a:prstGeom prst="round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82563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chemeClr val="tx1"/>
              </a:solidFill>
            </a:rPr>
            <a:t>Продуцент</a:t>
          </a:r>
          <a:r>
            <a:rPr lang="en-US" sz="2000" b="1" kern="1200" dirty="0" smtClean="0">
              <a:solidFill>
                <a:schemeClr val="tx1"/>
              </a:solidFill>
            </a:rPr>
            <a:t> – </a:t>
          </a:r>
          <a:r>
            <a:rPr lang="en-US" sz="2000" b="1" i="1" kern="1200" dirty="0" smtClean="0">
              <a:solidFill>
                <a:schemeClr val="tx1"/>
              </a:solidFill>
            </a:rPr>
            <a:t>Bacillus thuringiensis var.</a:t>
          </a:r>
          <a:r>
            <a:rPr lang="ru-RU" sz="2000" b="1" i="1" kern="1200" dirty="0" smtClean="0">
              <a:solidFill>
                <a:schemeClr val="tx1"/>
              </a:solidFill>
            </a:rPr>
            <a:t> </a:t>
          </a:r>
          <a:r>
            <a:rPr lang="en-US" sz="2000" b="1" i="1" kern="1200" dirty="0" smtClean="0">
              <a:solidFill>
                <a:schemeClr val="tx1"/>
              </a:solidFill>
            </a:rPr>
            <a:t>thuringiensis</a:t>
          </a:r>
          <a:endParaRPr lang="ru-RU" sz="2000" b="1" kern="1200" dirty="0" smtClean="0">
            <a:solidFill>
              <a:schemeClr val="tx1"/>
            </a:solidFill>
          </a:endParaRPr>
        </a:p>
        <a:p>
          <a:pPr marL="182563" lvl="1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ru-RU" sz="2000" b="1" kern="1200" dirty="0" smtClean="0">
            <a:solidFill>
              <a:schemeClr val="tx1"/>
            </a:solidFill>
          </a:endParaRPr>
        </a:p>
        <a:p>
          <a:pPr marL="182563" lvl="1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 smtClean="0">
              <a:solidFill>
                <a:schemeClr val="tx1"/>
              </a:solidFill>
            </a:rPr>
            <a:t>Действующие агенты: β-экзотоксин, белковый эндотоксин, споры культуры-продуцента </a:t>
          </a:r>
          <a:endParaRPr lang="ru-RU" sz="1800" b="1" u="none" kern="1200" dirty="0">
            <a:solidFill>
              <a:schemeClr val="tx1"/>
            </a:solidFill>
            <a:effectLst/>
          </a:endParaRPr>
        </a:p>
      </dsp:txBody>
      <dsp:txXfrm>
        <a:off x="4496237" y="780340"/>
        <a:ext cx="4518957" cy="32277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124521-FAF3-4AF2-864B-5B92A6E39089}">
      <dsp:nvSpPr>
        <dsp:cNvPr id="0" name=""/>
        <dsp:cNvSpPr/>
      </dsp:nvSpPr>
      <dsp:spPr>
        <a:xfrm>
          <a:off x="1038917" y="460134"/>
          <a:ext cx="3310419" cy="387252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FD7B95-5D09-42EE-9389-5C7C8CE92E45}">
      <dsp:nvSpPr>
        <dsp:cNvPr id="0" name=""/>
        <dsp:cNvSpPr/>
      </dsp:nvSpPr>
      <dsp:spPr>
        <a:xfrm>
          <a:off x="4321622" y="605725"/>
          <a:ext cx="4868187" cy="3576995"/>
        </a:xfrm>
        <a:prstGeom prst="round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82563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chemeClr val="tx1"/>
              </a:solidFill>
            </a:rPr>
            <a:t>Продуцент  </a:t>
          </a:r>
        </a:p>
        <a:p>
          <a:pPr marL="182563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i="1" kern="1200" dirty="0" smtClean="0">
              <a:solidFill>
                <a:schemeClr val="tx1"/>
              </a:solidFill>
            </a:rPr>
            <a:t>Bacillus </a:t>
          </a:r>
          <a:r>
            <a:rPr lang="en-US" sz="2000" b="1" i="1" kern="1200" dirty="0" err="1" smtClean="0">
              <a:solidFill>
                <a:schemeClr val="tx1"/>
              </a:solidFill>
            </a:rPr>
            <a:t>thuringiensis</a:t>
          </a:r>
          <a:r>
            <a:rPr lang="en-US" sz="2000" b="1" i="1" kern="1200" dirty="0" smtClean="0">
              <a:solidFill>
                <a:schemeClr val="tx1"/>
              </a:solidFill>
            </a:rPr>
            <a:t> </a:t>
          </a:r>
          <a:r>
            <a:rPr lang="en-US" sz="2000" b="1" i="1" kern="1200" dirty="0" err="1" smtClean="0">
              <a:solidFill>
                <a:schemeClr val="tx1"/>
              </a:solidFill>
            </a:rPr>
            <a:t>var</a:t>
          </a:r>
          <a:r>
            <a:rPr lang="ru-RU" sz="2000" b="1" i="1" kern="1200" dirty="0" smtClean="0">
              <a:solidFill>
                <a:schemeClr val="tx1"/>
              </a:solidFill>
            </a:rPr>
            <a:t>. </a:t>
          </a:r>
          <a:r>
            <a:rPr lang="en-US" sz="2000" b="1" i="1" kern="1200" dirty="0" err="1" smtClean="0">
              <a:solidFill>
                <a:schemeClr val="tx1"/>
              </a:solidFill>
            </a:rPr>
            <a:t>kurstaki</a:t>
          </a:r>
          <a:endParaRPr lang="ru-RU" sz="2000" b="1" kern="1200" dirty="0" smtClean="0">
            <a:solidFill>
              <a:schemeClr val="tx1"/>
            </a:solidFill>
          </a:endParaRPr>
        </a:p>
        <a:p>
          <a:pPr marL="182563" lvl="1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ru-RU" sz="2000" b="1" kern="1200" dirty="0" smtClean="0">
            <a:solidFill>
              <a:schemeClr val="tx1"/>
            </a:solidFill>
          </a:endParaRPr>
        </a:p>
        <a:p>
          <a:pPr marL="182563" lvl="1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 smtClean="0">
              <a:solidFill>
                <a:schemeClr val="tx1"/>
              </a:solidFill>
            </a:rPr>
            <a:t>Действующие агенты – белковый эндотоксин, споры культуры-продуцента </a:t>
          </a:r>
          <a:endParaRPr lang="ru-RU" sz="1800" b="1" u="none" kern="1200" dirty="0">
            <a:solidFill>
              <a:schemeClr val="tx1"/>
            </a:solidFill>
            <a:effectLst/>
          </a:endParaRPr>
        </a:p>
      </dsp:txBody>
      <dsp:txXfrm>
        <a:off x="4496237" y="780340"/>
        <a:ext cx="4518957" cy="32277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124521-FAF3-4AF2-864B-5B92A6E39089}">
      <dsp:nvSpPr>
        <dsp:cNvPr id="0" name=""/>
        <dsp:cNvSpPr/>
      </dsp:nvSpPr>
      <dsp:spPr>
        <a:xfrm>
          <a:off x="1038917" y="460134"/>
          <a:ext cx="3310419" cy="387252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FD7B95-5D09-42EE-9389-5C7C8CE92E45}">
      <dsp:nvSpPr>
        <dsp:cNvPr id="0" name=""/>
        <dsp:cNvSpPr/>
      </dsp:nvSpPr>
      <dsp:spPr>
        <a:xfrm>
          <a:off x="4321622" y="605725"/>
          <a:ext cx="4868187" cy="3576995"/>
        </a:xfrm>
        <a:prstGeom prst="round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82563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chemeClr val="tx1"/>
              </a:solidFill>
            </a:rPr>
            <a:t>Продуцент  </a:t>
          </a:r>
        </a:p>
        <a:p>
          <a:pPr marL="182563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i="1" kern="1200" dirty="0" err="1" smtClean="0">
              <a:solidFill>
                <a:schemeClr val="tx1"/>
              </a:solidFill>
            </a:rPr>
            <a:t>Fusarium</a:t>
          </a:r>
          <a:r>
            <a:rPr lang="en-US" sz="2400" b="1" i="1" kern="1200" dirty="0" smtClean="0">
              <a:solidFill>
                <a:schemeClr val="tx1"/>
              </a:solidFill>
            </a:rPr>
            <a:t> </a:t>
          </a:r>
          <a:r>
            <a:rPr lang="en-US" sz="2400" b="1" i="1" kern="1200" dirty="0" err="1" smtClean="0">
              <a:solidFill>
                <a:schemeClr val="tx1"/>
              </a:solidFill>
            </a:rPr>
            <a:t>moniliforme</a:t>
          </a:r>
          <a:r>
            <a:rPr lang="ru-RU" sz="2400" b="1" kern="1200" dirty="0" smtClean="0">
              <a:solidFill>
                <a:schemeClr val="tx1"/>
              </a:solidFill>
            </a:rPr>
            <a:t>.</a:t>
          </a:r>
        </a:p>
        <a:p>
          <a:pPr marL="182563" lvl="1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b="1" kern="1200" dirty="0" err="1" smtClean="0">
              <a:solidFill>
                <a:schemeClr val="tx1"/>
              </a:solidFill>
            </a:rPr>
            <a:t>Ростстимулирующий</a:t>
          </a:r>
          <a:r>
            <a:rPr lang="ru-RU" sz="2400" b="1" kern="1200" dirty="0" smtClean="0">
              <a:solidFill>
                <a:schemeClr val="tx1"/>
              </a:solidFill>
            </a:rPr>
            <a:t> агент: натриевые соли </a:t>
          </a:r>
          <a:r>
            <a:rPr lang="ru-RU" sz="2400" b="1" kern="1200" dirty="0" err="1" smtClean="0">
              <a:solidFill>
                <a:schemeClr val="tx1"/>
              </a:solidFill>
            </a:rPr>
            <a:t>гиббереллиновых</a:t>
          </a:r>
          <a:r>
            <a:rPr lang="ru-RU" sz="2400" b="1" kern="1200" dirty="0" smtClean="0">
              <a:solidFill>
                <a:schemeClr val="tx1"/>
              </a:solidFill>
            </a:rPr>
            <a:t> кислот.</a:t>
          </a:r>
          <a:endParaRPr lang="ru-RU" sz="2000" b="1" u="none" kern="1200" dirty="0">
            <a:solidFill>
              <a:schemeClr val="tx1"/>
            </a:solidFill>
            <a:effectLst/>
          </a:endParaRPr>
        </a:p>
      </dsp:txBody>
      <dsp:txXfrm>
        <a:off x="4496237" y="780340"/>
        <a:ext cx="4518957" cy="3227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#8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FE14A-16AB-4C40-A7D8-3F677DBFF089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2EAA1-4B8A-4329-A86F-FE349EDDC6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550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A5BB7-EDD2-4B8D-93DB-AF0055258AEF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6A899-0740-419B-AA5C-A78CCC995C5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311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6A899-0740-419B-AA5C-A78CCC995C50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425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9372600" y="0"/>
            <a:ext cx="1221317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7"/>
          <p:cNvCxnSpPr/>
          <p:nvPr/>
        </p:nvCxnSpPr>
        <p:spPr>
          <a:xfrm flipV="1">
            <a:off x="7427384" y="3681414"/>
            <a:ext cx="4764616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Полилиния 8"/>
          <p:cNvSpPr/>
          <p:nvPr/>
        </p:nvSpPr>
        <p:spPr>
          <a:xfrm>
            <a:off x="9188451" y="-7938"/>
            <a:ext cx="3007783" cy="6865938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олилиния 9"/>
          <p:cNvSpPr/>
          <p:nvPr/>
        </p:nvSpPr>
        <p:spPr>
          <a:xfrm>
            <a:off x="9603318" y="-7938"/>
            <a:ext cx="2592916" cy="6865938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олилиния 10"/>
          <p:cNvSpPr/>
          <p:nvPr/>
        </p:nvSpPr>
        <p:spPr>
          <a:xfrm>
            <a:off x="8934451" y="3048000"/>
            <a:ext cx="3261783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олилиния 11"/>
          <p:cNvSpPr/>
          <p:nvPr/>
        </p:nvSpPr>
        <p:spPr>
          <a:xfrm>
            <a:off x="9340851" y="-7938"/>
            <a:ext cx="2855383" cy="6865938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лилиния 12"/>
          <p:cNvSpPr/>
          <p:nvPr/>
        </p:nvSpPr>
        <p:spPr>
          <a:xfrm>
            <a:off x="10907185" y="-7938"/>
            <a:ext cx="1289049" cy="6865938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олилиния 13"/>
          <p:cNvSpPr/>
          <p:nvPr/>
        </p:nvSpPr>
        <p:spPr>
          <a:xfrm>
            <a:off x="10941051" y="-7938"/>
            <a:ext cx="1272116" cy="6865938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олилиния 14"/>
          <p:cNvSpPr/>
          <p:nvPr/>
        </p:nvSpPr>
        <p:spPr>
          <a:xfrm>
            <a:off x="-8467" y="-7938"/>
            <a:ext cx="863600" cy="5697538"/>
          </a:xfrm>
          <a:custGeom>
            <a:avLst/>
            <a:gdLst>
              <a:gd name="connsiteX0" fmla="*/ 0 w 863600"/>
              <a:gd name="connsiteY0" fmla="*/ 8467 h 5698067"/>
              <a:gd name="connsiteX1" fmla="*/ 863600 w 863600"/>
              <a:gd name="connsiteY1" fmla="*/ 0 h 5698067"/>
              <a:gd name="connsiteX2" fmla="*/ 863600 w 863600"/>
              <a:gd name="connsiteY2" fmla="*/ 16934 h 5698067"/>
              <a:gd name="connsiteX3" fmla="*/ 0 w 863600"/>
              <a:gd name="connsiteY3" fmla="*/ 5698067 h 5698067"/>
              <a:gd name="connsiteX4" fmla="*/ 0 w 863600"/>
              <a:gd name="connsiteY4" fmla="*/ 8467 h 569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600" h="5698067">
                <a:moveTo>
                  <a:pt x="0" y="8467"/>
                </a:moveTo>
                <a:lnTo>
                  <a:pt x="863600" y="0"/>
                </a:lnTo>
                <a:lnTo>
                  <a:pt x="863600" y="16934"/>
                </a:lnTo>
                <a:lnTo>
                  <a:pt x="0" y="5698067"/>
                </a:lnTo>
                <a:lnTo>
                  <a:pt x="0" y="846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олилиния 15"/>
          <p:cNvSpPr/>
          <p:nvPr/>
        </p:nvSpPr>
        <p:spPr>
          <a:xfrm>
            <a:off x="10373785" y="3589338"/>
            <a:ext cx="1822449" cy="3268662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48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481" y="4050864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11F0EC-4F60-4544-9956-271209A740FE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ние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513" y="609600"/>
            <a:ext cx="8598907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513" y="4470400"/>
            <a:ext cx="8598907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11F0EC-4F60-4544-9956-271209A740FE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едло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19"/>
          <p:cNvSpPr txBox="1"/>
          <p:nvPr/>
        </p:nvSpPr>
        <p:spPr>
          <a:xfrm>
            <a:off x="541867" y="79057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8000" dirty="0" smtClean="0"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ea typeface="+mn-ea"/>
                <a:cs typeface="+mn-cs"/>
              </a:rPr>
              <a:t>"</a:t>
            </a:r>
            <a:endParaRPr lang="ru-RU" sz="8000" dirty="0">
              <a:solidFill>
                <a:srgbClr val="90C22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Надпись 21"/>
          <p:cNvSpPr txBox="1"/>
          <p:nvPr/>
        </p:nvSpPr>
        <p:spPr>
          <a:xfrm>
            <a:off x="8896351" y="2886075"/>
            <a:ext cx="609600" cy="5857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lvl="0">
              <a:spcBef>
                <a:spcPct val="0"/>
              </a:spcBef>
              <a:buNone/>
              <a:defRPr sz="8000" b="0" cap="all" baseline="0">
                <a:ln w="3175" cmpd="sng">
                  <a:noFill/>
                </a:ln>
                <a:effectLst/>
                <a:latin typeface="Arial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90C226">
                    <a:lumMod val="60000"/>
                    <a:lumOff val="40000"/>
                  </a:srgbClr>
                </a:solidFill>
                <a:latin typeface="Trebuchet MS"/>
                <a:ea typeface="+mn-ea"/>
                <a:cs typeface="+mn-cs"/>
              </a:rPr>
              <a:t>"</a:t>
            </a:r>
            <a:endParaRPr lang="ru-RU" dirty="0">
              <a:solidFill>
                <a:srgbClr val="90C226">
                  <a:lumMod val="60000"/>
                  <a:lumOff val="40000"/>
                </a:srgb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513" y="4470400"/>
            <a:ext cx="8598907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Текст 9"/>
          <p:cNvSpPr>
            <a:spLocks noGrp="1"/>
          </p:cNvSpPr>
          <p:nvPr>
            <p:ph type="body" sz="quarter" idx="13"/>
          </p:nvPr>
        </p:nvSpPr>
        <p:spPr>
          <a:xfrm>
            <a:off x="1366514" y="3632200"/>
            <a:ext cx="722640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FF11F0EC-4F60-4544-9956-271209A740FE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Именная карточ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513" y="1931988"/>
            <a:ext cx="8598907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513" y="4527448"/>
            <a:ext cx="8598907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11F0EC-4F60-4544-9956-271209A740FE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менная карточка с предло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23"/>
          <p:cNvSpPr txBox="1"/>
          <p:nvPr/>
        </p:nvSpPr>
        <p:spPr>
          <a:xfrm>
            <a:off x="541867" y="79057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8000" dirty="0" smtClean="0"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ea typeface="+mn-ea"/>
                <a:cs typeface="+mn-cs"/>
              </a:rPr>
              <a:t>"</a:t>
            </a:r>
            <a:endParaRPr lang="ru-RU" sz="8000" dirty="0">
              <a:solidFill>
                <a:srgbClr val="90C22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Надпись 24"/>
          <p:cNvSpPr txBox="1"/>
          <p:nvPr/>
        </p:nvSpPr>
        <p:spPr>
          <a:xfrm>
            <a:off x="8896351" y="2886075"/>
            <a:ext cx="609600" cy="5857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lvl="0">
              <a:spcBef>
                <a:spcPct val="0"/>
              </a:spcBef>
              <a:buNone/>
              <a:defRPr sz="8000" b="0" cap="all" baseline="0">
                <a:ln w="3175" cmpd="sng">
                  <a:noFill/>
                </a:ln>
                <a:effectLst/>
                <a:latin typeface="Arial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90C226">
                    <a:lumMod val="60000"/>
                    <a:lumOff val="40000"/>
                  </a:srgbClr>
                </a:solidFill>
                <a:latin typeface="Trebuchet MS"/>
                <a:ea typeface="+mn-ea"/>
                <a:cs typeface="+mn-cs"/>
              </a:rPr>
              <a:t>"</a:t>
            </a:r>
            <a:endParaRPr lang="ru-RU" dirty="0">
              <a:solidFill>
                <a:srgbClr val="90C226">
                  <a:lumMod val="60000"/>
                  <a:lumOff val="40000"/>
                </a:srgb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513" y="4527448"/>
            <a:ext cx="8598907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Текст 9"/>
          <p:cNvSpPr>
            <a:spLocks noGrp="1"/>
          </p:cNvSpPr>
          <p:nvPr>
            <p:ph type="body" sz="quarter" idx="13"/>
          </p:nvPr>
        </p:nvSpPr>
        <p:spPr>
          <a:xfrm>
            <a:off x="677511" y="4013200"/>
            <a:ext cx="859890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FF11F0EC-4F60-4544-9956-271209A740FE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979" y="609600"/>
            <a:ext cx="859044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513" y="4527448"/>
            <a:ext cx="8598907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Текст 9"/>
          <p:cNvSpPr>
            <a:spLocks noGrp="1"/>
          </p:cNvSpPr>
          <p:nvPr>
            <p:ph type="body" sz="quarter" idx="13"/>
          </p:nvPr>
        </p:nvSpPr>
        <p:spPr>
          <a:xfrm>
            <a:off x="677511" y="4013200"/>
            <a:ext cx="859890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FF11F0EC-4F60-4544-9956-271209A740FE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11F0EC-4F60-4544-9956-271209A740FE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969749" y="609630"/>
            <a:ext cx="130508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7512" y="609600"/>
            <a:ext cx="7061989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11F0EC-4F60-4544-9956-271209A740FE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 с картинкам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Рисунок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29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11F0EC-4F60-4544-9956-271209A740FE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513" y="2700871"/>
            <a:ext cx="8598907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513" y="4527448"/>
            <a:ext cx="8598907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11F0EC-4F60-4544-9956-271209A740FE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512" y="2160589"/>
            <a:ext cx="418512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91299" y="2160590"/>
            <a:ext cx="418512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11F0EC-4F60-4544-9956-271209A740FE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942" y="2160983"/>
            <a:ext cx="41867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5942" y="2737276"/>
            <a:ext cx="41867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9711" y="2160983"/>
            <a:ext cx="418670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89713" y="2737276"/>
            <a:ext cx="418670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11F0EC-4F60-4544-9956-271209A740FE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513" y="609600"/>
            <a:ext cx="8598907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11F0EC-4F60-4544-9956-271209A740FE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11F0EC-4F60-4544-9956-271209A740FE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511" y="1498604"/>
            <a:ext cx="385553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1704" y="514954"/>
            <a:ext cx="451471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511" y="2777069"/>
            <a:ext cx="385553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11F0EC-4F60-4544-9956-271209A740FE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513" y="4800600"/>
            <a:ext cx="859890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677513" y="609600"/>
            <a:ext cx="8598907" cy="384571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513" y="5367338"/>
            <a:ext cx="859890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11F0EC-4F60-4544-9956-271209A740FE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 flipV="1">
            <a:off x="7427384" y="3681414"/>
            <a:ext cx="4764616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9372600" y="0"/>
            <a:ext cx="1221317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Полилиния 8"/>
          <p:cNvSpPr/>
          <p:nvPr/>
        </p:nvSpPr>
        <p:spPr>
          <a:xfrm>
            <a:off x="9188451" y="-7938"/>
            <a:ext cx="3007783" cy="6865938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лилиния 9"/>
          <p:cNvSpPr/>
          <p:nvPr/>
        </p:nvSpPr>
        <p:spPr>
          <a:xfrm>
            <a:off x="9603318" y="-7938"/>
            <a:ext cx="2592916" cy="6865938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олилиния 10"/>
          <p:cNvSpPr/>
          <p:nvPr/>
        </p:nvSpPr>
        <p:spPr>
          <a:xfrm>
            <a:off x="8934451" y="3048000"/>
            <a:ext cx="3261783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олилиния 11"/>
          <p:cNvSpPr/>
          <p:nvPr/>
        </p:nvSpPr>
        <p:spPr>
          <a:xfrm>
            <a:off x="9340851" y="-7938"/>
            <a:ext cx="2855383" cy="6865938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олилиния 12"/>
          <p:cNvSpPr/>
          <p:nvPr/>
        </p:nvSpPr>
        <p:spPr>
          <a:xfrm>
            <a:off x="10907185" y="-7938"/>
            <a:ext cx="1289049" cy="6865938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олилиния 13"/>
          <p:cNvSpPr/>
          <p:nvPr/>
        </p:nvSpPr>
        <p:spPr>
          <a:xfrm>
            <a:off x="10941051" y="-7938"/>
            <a:ext cx="1272116" cy="6865938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олилиния 14"/>
          <p:cNvSpPr/>
          <p:nvPr/>
        </p:nvSpPr>
        <p:spPr>
          <a:xfrm>
            <a:off x="10373785" y="3589338"/>
            <a:ext cx="1822449" cy="3268662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олилиния 15"/>
          <p:cNvSpPr/>
          <p:nvPr/>
        </p:nvSpPr>
        <p:spPr>
          <a:xfrm>
            <a:off x="-8467" y="4013200"/>
            <a:ext cx="457200" cy="2852738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36" name="Заголовок 1"/>
          <p:cNvSpPr>
            <a:spLocks noGrp="1"/>
          </p:cNvSpPr>
          <p:nvPr>
            <p:ph type="title"/>
          </p:nvPr>
        </p:nvSpPr>
        <p:spPr bwMode="auto">
          <a:xfrm>
            <a:off x="677334" y="609600"/>
            <a:ext cx="8600017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7" name="Текст 2"/>
          <p:cNvSpPr>
            <a:spLocks noGrp="1"/>
          </p:cNvSpPr>
          <p:nvPr>
            <p:ph type="body" idx="1"/>
          </p:nvPr>
        </p:nvSpPr>
        <p:spPr bwMode="auto">
          <a:xfrm>
            <a:off x="677334" y="2160589"/>
            <a:ext cx="8600017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FF11F0EC-4F60-4544-9956-271209A740FE}" type="datetimeFigureOut">
              <a:rPr lang="ru-RU" smtClean="0"/>
              <a:pPr/>
              <a:t>29.11.2018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77333" y="6042026"/>
            <a:ext cx="629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38" r:id="rId17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w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36.w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w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36.wmf"/><Relationship Id="rId9" Type="http://schemas.openxmlformats.org/officeDocument/2006/relationships/oleObject" Target="../embeddings/oleObject9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147" y="4324185"/>
            <a:ext cx="9191502" cy="895619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458" y="433954"/>
            <a:ext cx="1024437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Препараты </a:t>
            </a:r>
            <a:r>
              <a:rPr lang="ru-RU" sz="4800" b="1" dirty="0" err="1" smtClean="0">
                <a:solidFill>
                  <a:schemeClr val="tx2">
                    <a:lumMod val="50000"/>
                  </a:schemeClr>
                </a:solidFill>
              </a:rPr>
              <a:t>Сиббиофарм</a:t>
            </a: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 для плодовых и виноградников </a:t>
            </a:r>
            <a:r>
              <a:rPr lang="ru-RU" sz="4800" b="1" dirty="0">
                <a:solidFill>
                  <a:schemeClr val="tx2">
                    <a:lumMod val="50000"/>
                  </a:schemeClr>
                </a:solidFill>
              </a:rPr>
              <a:t>Выступление на семинаре 29.11.2018 г. , </a:t>
            </a:r>
          </a:p>
          <a:p>
            <a:pPr algn="ctr"/>
            <a:r>
              <a:rPr lang="ru-RU" sz="4800" b="1" dirty="0">
                <a:solidFill>
                  <a:schemeClr val="tx2">
                    <a:lumMod val="50000"/>
                  </a:schemeClr>
                </a:solidFill>
              </a:rPr>
              <a:t>Коммерческий директор ООО «Южный регион» Харченко В.И. </a:t>
            </a:r>
          </a:p>
          <a:p>
            <a:pPr algn="ctr"/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448" y="5787030"/>
            <a:ext cx="9980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Руководитель направления Чекалин Иван</a:t>
            </a:r>
            <a:endParaRPr lang="ru-RU" sz="3600" dirty="0"/>
          </a:p>
        </p:txBody>
      </p:sp>
      <p:pic>
        <p:nvPicPr>
          <p:cNvPr id="6" name="Рисунок 10" descr="лого сиббио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2" y="212036"/>
            <a:ext cx="1085226" cy="84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15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228" y="239949"/>
            <a:ext cx="8600017" cy="13208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Все биологические средства защиты растений имеют государственную регистрацию и занесены в справочник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89" y="1420239"/>
            <a:ext cx="6309985" cy="4427234"/>
          </a:xfrm>
        </p:spPr>
      </p:pic>
    </p:spTree>
    <p:extLst>
      <p:ext uri="{BB962C8B-B14F-4D97-AF65-F5344CB8AC3E}">
        <p14:creationId xmlns:p14="http://schemas.microsoft.com/office/powerpoint/2010/main" val="3887647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err="1" smtClean="0"/>
              <a:t>Биоинсектициды</a:t>
            </a:r>
            <a:r>
              <a:rPr lang="ru-RU" sz="2800" dirty="0" smtClean="0"/>
              <a:t> ЛЕПИДОЦИД и БИТОКСИБАЦЕЛЛИН зарегистрированы в разделе Инсектициды и акарициды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737" y="1362920"/>
            <a:ext cx="4367718" cy="5495080"/>
          </a:xfrm>
        </p:spPr>
      </p:pic>
    </p:spTree>
    <p:extLst>
      <p:ext uri="{BB962C8B-B14F-4D97-AF65-F5344CB8AC3E}">
        <p14:creationId xmlns:p14="http://schemas.microsoft.com/office/powerpoint/2010/main" val="3185523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Биологический фунгицид БАКТОФИТ, зарегистрирован в разделе Фунгициды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06" y="1468877"/>
            <a:ext cx="4132059" cy="5389123"/>
          </a:xfrm>
        </p:spPr>
      </p:pic>
    </p:spTree>
    <p:extLst>
      <p:ext uri="{BB962C8B-B14F-4D97-AF65-F5344CB8AC3E}">
        <p14:creationId xmlns:p14="http://schemas.microsoft.com/office/powerpoint/2010/main" val="2694569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600017" cy="11024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8" y="0"/>
            <a:ext cx="6741268" cy="6712085"/>
          </a:xfrm>
        </p:spPr>
      </p:pic>
    </p:spTree>
    <p:extLst>
      <p:ext uri="{BB962C8B-B14F-4D97-AF65-F5344CB8AC3E}">
        <p14:creationId xmlns:p14="http://schemas.microsoft.com/office/powerpoint/2010/main" val="4004808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600017" cy="11024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7" y="68094"/>
            <a:ext cx="7373566" cy="6789906"/>
          </a:xfrm>
        </p:spPr>
      </p:pic>
    </p:spTree>
    <p:extLst>
      <p:ext uri="{BB962C8B-B14F-4D97-AF65-F5344CB8AC3E}">
        <p14:creationId xmlns:p14="http://schemas.microsoft.com/office/powerpoint/2010/main" val="262573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600017" cy="139430"/>
          </a:xfrm>
        </p:spPr>
        <p:txBody>
          <a:bodyPr>
            <a:normAutofit fontScale="90000"/>
          </a:bodyPr>
          <a:lstStyle/>
          <a:p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1" y="126460"/>
            <a:ext cx="6955275" cy="6663445"/>
          </a:xfrm>
        </p:spPr>
      </p:pic>
    </p:spTree>
    <p:extLst>
      <p:ext uri="{BB962C8B-B14F-4D97-AF65-F5344CB8AC3E}">
        <p14:creationId xmlns:p14="http://schemas.microsoft.com/office/powerpoint/2010/main" val="3837852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БАКТОФИТ</a:t>
            </a:r>
            <a:r>
              <a:rPr lang="ru-RU" dirty="0"/>
              <a:t>, </a:t>
            </a:r>
            <a:r>
              <a:rPr lang="en-US" dirty="0"/>
              <a:t>Bacillus </a:t>
            </a:r>
            <a:r>
              <a:rPr lang="en-US" dirty="0" err="1"/>
              <a:t>subtilis</a:t>
            </a:r>
            <a:r>
              <a:rPr lang="en-US" dirty="0"/>
              <a:t>, </a:t>
            </a:r>
            <a:r>
              <a:rPr lang="ru-RU" dirty="0"/>
              <a:t>штамм ИПМ 215 и </a:t>
            </a:r>
            <a:r>
              <a:rPr lang="ru-RU" sz="3100" dirty="0"/>
              <a:t>продуцируемый</a:t>
            </a:r>
            <a:r>
              <a:rPr lang="ru-RU" dirty="0"/>
              <a:t> </a:t>
            </a:r>
            <a:r>
              <a:rPr lang="ru-RU" dirty="0" smtClean="0"/>
              <a:t>антибиотик, это биологи-</a:t>
            </a:r>
            <a:r>
              <a:rPr lang="ru-RU" dirty="0" err="1" smtClean="0"/>
              <a:t>ческий</a:t>
            </a:r>
            <a:r>
              <a:rPr lang="ru-RU" dirty="0" smtClean="0"/>
              <a:t> фунгицид и бактерицид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БАКТОФИТ, </a:t>
            </a:r>
            <a:r>
              <a:rPr lang="en-US" dirty="0"/>
              <a:t>Bacillus </a:t>
            </a:r>
            <a:r>
              <a:rPr lang="en-US" dirty="0" err="1"/>
              <a:t>subtilis</a:t>
            </a:r>
            <a:r>
              <a:rPr lang="en-US" dirty="0"/>
              <a:t>, </a:t>
            </a:r>
            <a:r>
              <a:rPr lang="ru-RU" dirty="0" smtClean="0"/>
              <a:t>имеет следующий механизм действия:</a:t>
            </a:r>
          </a:p>
          <a:p>
            <a:r>
              <a:rPr lang="ru-RU" dirty="0" err="1" smtClean="0"/>
              <a:t>Бактофит</a:t>
            </a:r>
            <a:r>
              <a:rPr lang="ru-RU" dirty="0" smtClean="0"/>
              <a:t> продуцирует антибиотики двух видов: высокомолекулярные и низкомолекулярные</a:t>
            </a:r>
          </a:p>
          <a:p>
            <a:r>
              <a:rPr lang="ru-RU" dirty="0" smtClean="0"/>
              <a:t>ВЫСОКОМОЛЕКУЛЯРНЫЕ антибиотики подавляют рост грибов;</a:t>
            </a:r>
          </a:p>
          <a:p>
            <a:r>
              <a:rPr lang="ru-RU" dirty="0" smtClean="0"/>
              <a:t>НИЗКОМОЛЕКУЛЯРНЫЕ  антибиотики подавляют рост бактерий;</a:t>
            </a:r>
          </a:p>
          <a:p>
            <a:r>
              <a:rPr lang="ru-RU" dirty="0" smtClean="0"/>
              <a:t>Так же выделяется целый комплекс ферментов, из которых наиболее важную роль играет ХИТИНАЗА.</a:t>
            </a:r>
          </a:p>
          <a:p>
            <a:r>
              <a:rPr lang="ru-RU" dirty="0" smtClean="0"/>
              <a:t>ХИТИНАЗА – повреждает ХИТИН,  который содержится в клеточной оболочке грибов-</a:t>
            </a:r>
            <a:r>
              <a:rPr lang="ru-RU" dirty="0" err="1" smtClean="0"/>
              <a:t>фитопатогенов</a:t>
            </a:r>
            <a:r>
              <a:rPr lang="ru-RU" dirty="0" smtClean="0"/>
              <a:t>, что приводит к повреждению клеточной стенки грибов, снижению патогенных свойств или их гибели.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6546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76663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     Фунгицид Бактофит, СК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75471"/>
              </p:ext>
            </p:extLst>
          </p:nvPr>
        </p:nvGraphicFramePr>
        <p:xfrm>
          <a:off x="2876299" y="1086678"/>
          <a:ext cx="7301371" cy="4267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9907"/>
                <a:gridCol w="1861464"/>
              </a:tblGrid>
              <a:tr h="64272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Нормативные данные </a:t>
                      </a:r>
                    </a:p>
                    <a:p>
                      <a:pPr algn="ctr"/>
                      <a:r>
                        <a:rPr lang="ru-RU" sz="2000" dirty="0" smtClean="0"/>
                        <a:t>по ТУ 9291-012-13684916-2006</a:t>
                      </a:r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25552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Биологическая активность, ЕД/г, </a:t>
                      </a:r>
                    </a:p>
                    <a:p>
                      <a:r>
                        <a:rPr lang="ru-RU" sz="2000" dirty="0" smtClean="0"/>
                        <a:t>соответствующая диаметру зоны подавления роста </a:t>
                      </a:r>
                      <a:r>
                        <a:rPr lang="ru-RU" sz="2000" dirty="0" err="1" smtClean="0"/>
                        <a:t>фитопатогена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Вертициллеза</a:t>
                      </a:r>
                      <a:endParaRPr lang="ru-RU" sz="2000" dirty="0" smtClean="0"/>
                    </a:p>
                    <a:p>
                      <a:r>
                        <a:rPr lang="ru-RU" sz="2000" dirty="0" smtClean="0"/>
                        <a:t>(</a:t>
                      </a:r>
                      <a:r>
                        <a:rPr lang="en-US" sz="2000" dirty="0" err="1" smtClean="0"/>
                        <a:t>Verticillium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dahliae</a:t>
                      </a:r>
                      <a:r>
                        <a:rPr lang="en-US" sz="2000" dirty="0" smtClean="0"/>
                        <a:t>)</a:t>
                      </a:r>
                      <a:r>
                        <a:rPr lang="ru-RU" sz="2000" dirty="0" smtClean="0"/>
                        <a:t>,</a:t>
                      </a:r>
                      <a:r>
                        <a:rPr lang="ru-RU" sz="2000" baseline="0" dirty="0" smtClean="0"/>
                        <a:t> не менее, мм</a:t>
                      </a:r>
                      <a:endParaRPr lang="ru-RU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10 000</a:t>
                      </a:r>
                    </a:p>
                    <a:p>
                      <a:pPr algn="ctr"/>
                      <a:endParaRPr lang="ru-RU" sz="2000" dirty="0" smtClean="0"/>
                    </a:p>
                    <a:p>
                      <a:pPr algn="ctr"/>
                      <a:endParaRPr lang="ru-RU" sz="2000" dirty="0" smtClean="0"/>
                    </a:p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20</a:t>
                      </a:r>
                      <a:endParaRPr lang="ru-RU" sz="2000" dirty="0"/>
                    </a:p>
                  </a:txBody>
                  <a:tcPr/>
                </a:tc>
              </a:tr>
              <a:tr h="122317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Титр спор, спор/см</a:t>
                      </a:r>
                      <a:r>
                        <a:rPr lang="ru-RU" sz="2000" baseline="30000" dirty="0" smtClean="0"/>
                        <a:t>3</a:t>
                      </a:r>
                      <a:endParaRPr lang="ru-RU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от</a:t>
                      </a:r>
                    </a:p>
                    <a:p>
                      <a:pPr algn="ctr"/>
                      <a:r>
                        <a:rPr lang="ru-RU" sz="2000" baseline="0" dirty="0" smtClean="0"/>
                        <a:t>2 * 10</a:t>
                      </a:r>
                      <a:r>
                        <a:rPr lang="ru-RU" sz="2000" baseline="30000" dirty="0" smtClean="0"/>
                        <a:t>9</a:t>
                      </a:r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до </a:t>
                      </a:r>
                      <a:r>
                        <a:rPr lang="ru-RU" sz="2000" baseline="0" dirty="0" smtClean="0"/>
                        <a:t> </a:t>
                      </a:r>
                    </a:p>
                    <a:p>
                      <a:pPr algn="ctr"/>
                      <a:r>
                        <a:rPr lang="ru-RU" sz="2000" baseline="0" dirty="0" smtClean="0"/>
                        <a:t>3,9 * 10</a:t>
                      </a:r>
                      <a:r>
                        <a:rPr lang="ru-RU" sz="2000" baseline="30000" dirty="0" smtClean="0"/>
                        <a:t>9</a:t>
                      </a:r>
                      <a:endParaRPr lang="ru-RU" sz="2000" baseline="30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9" y="2452709"/>
            <a:ext cx="2532911" cy="298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597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Действующее вещество препарата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Бактофит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, СК – безопасно 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954644036"/>
              </p:ext>
            </p:extLst>
          </p:nvPr>
        </p:nvGraphicFramePr>
        <p:xfrm>
          <a:off x="361964" y="1591412"/>
          <a:ext cx="10260717" cy="4917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264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2053" y="306392"/>
            <a:ext cx="10177463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Действующее начало Бактофита</a:t>
            </a:r>
          </a:p>
        </p:txBody>
      </p:sp>
      <p:graphicFrame>
        <p:nvGraphicFramePr>
          <p:cNvPr id="9" name="Схема 8"/>
          <p:cNvGraphicFramePr/>
          <p:nvPr/>
        </p:nvGraphicFramePr>
        <p:xfrm>
          <a:off x="2032000" y="1397000"/>
          <a:ext cx="8128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40" name="Рисунок 12" descr="лого сиббио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1941" y="177800"/>
            <a:ext cx="89217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лево 2"/>
          <p:cNvSpPr/>
          <p:nvPr/>
        </p:nvSpPr>
        <p:spPr>
          <a:xfrm rot="1839770">
            <a:off x="2768603" y="2528892"/>
            <a:ext cx="1160463" cy="5667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лево 9"/>
          <p:cNvSpPr/>
          <p:nvPr/>
        </p:nvSpPr>
        <p:spPr>
          <a:xfrm rot="20193232">
            <a:off x="2720978" y="3698875"/>
            <a:ext cx="1160463" cy="5667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 rot="9342710">
            <a:off x="8253415" y="2528892"/>
            <a:ext cx="1160463" cy="5667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 rot="12101932">
            <a:off x="8255003" y="3686175"/>
            <a:ext cx="1160463" cy="5667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147" y="4324185"/>
            <a:ext cx="9191502" cy="895619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8150" y="1564244"/>
            <a:ext cx="9096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2800" b="1" dirty="0"/>
          </a:p>
        </p:txBody>
      </p:sp>
      <p:pic>
        <p:nvPicPr>
          <p:cNvPr id="6" name="Рисунок 10" descr="лого сиббио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" y="212036"/>
            <a:ext cx="1525759" cy="118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86729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4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711" y="246075"/>
            <a:ext cx="10553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Оидиум </a:t>
            </a:r>
            <a:r>
              <a:rPr lang="en-US" sz="2400" b="1" i="1" dirty="0" err="1" smtClean="0"/>
              <a:t>Oidium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necator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Berkl</a:t>
            </a:r>
            <a:r>
              <a:rPr lang="en-US" sz="2400" b="1" i="1" dirty="0"/>
              <a:t>.</a:t>
            </a:r>
            <a:r>
              <a:rPr lang="ru-RU" sz="2400" b="1" i="1" dirty="0" smtClean="0"/>
              <a:t> </a:t>
            </a:r>
          </a:p>
          <a:p>
            <a:r>
              <a:rPr lang="ru-RU" sz="2400" b="1" dirty="0" smtClean="0"/>
              <a:t>Серая гниль</a:t>
            </a:r>
            <a:r>
              <a:rPr lang="ru-RU" sz="2400" b="1" dirty="0"/>
              <a:t> </a:t>
            </a:r>
            <a:r>
              <a:rPr lang="en-US" sz="2400" b="1" i="1" dirty="0" smtClean="0"/>
              <a:t>Botrytis </a:t>
            </a:r>
            <a:r>
              <a:rPr lang="en-US" sz="2400" b="1" i="1" dirty="0" err="1" smtClean="0"/>
              <a:t>cinerea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Pers</a:t>
            </a:r>
            <a:r>
              <a:rPr lang="ru-RU" sz="2400" b="1" i="1" dirty="0" smtClean="0"/>
              <a:t>.</a:t>
            </a:r>
          </a:p>
          <a:p>
            <a:r>
              <a:rPr lang="ru-RU" sz="2400" b="1" i="1" dirty="0" err="1" smtClean="0"/>
              <a:t>Мильдью</a:t>
            </a:r>
            <a:r>
              <a:rPr lang="ru-RU" sz="2400" b="1" i="1" dirty="0" smtClean="0"/>
              <a:t> </a:t>
            </a:r>
            <a:r>
              <a:rPr lang="en-US" sz="2400" b="1" i="1" dirty="0" err="1" smtClean="0"/>
              <a:t>Plasmopara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viticola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Berl</a:t>
            </a:r>
            <a:r>
              <a:rPr lang="en-US" sz="2400" b="1" i="1" dirty="0" smtClean="0"/>
              <a:t>. Et Toni </a:t>
            </a:r>
            <a:endParaRPr lang="ru-RU" b="1" i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561256"/>
              </p:ext>
            </p:extLst>
          </p:nvPr>
        </p:nvGraphicFramePr>
        <p:xfrm>
          <a:off x="149473" y="2113859"/>
          <a:ext cx="10638692" cy="1577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5707"/>
                <a:gridCol w="4387361"/>
                <a:gridCol w="2402289"/>
                <a:gridCol w="2143335"/>
              </a:tblGrid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Культура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Способ применения препарата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Норма применения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Кратность применения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Виноград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Опрыскивание в период вегетации. Расход рабочей жидкости до 1000  л/га</a:t>
                      </a:r>
                      <a:r>
                        <a:rPr kumimoji="0" lang="es-E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3 л/га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 3 раз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 интервалами 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суток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81710" y="3415141"/>
            <a:ext cx="103866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Эффективность даже при высоком фоне инфекции от 7</a:t>
            </a:r>
            <a:r>
              <a:rPr lang="en-US" dirty="0" smtClean="0"/>
              <a:t>4</a:t>
            </a:r>
            <a:r>
              <a:rPr lang="ru-RU" dirty="0" smtClean="0"/>
              <a:t> до 98 %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Препарат прекрасно подходит для замещения в системах защиты препаратов, к которым вырабатывается устойчивость (резистентность) у которых приходиться превышать максимально рекомендованную дозировку для получения эффективности.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r="23606"/>
          <a:stretch>
            <a:fillRect/>
          </a:stretch>
        </p:blipFill>
        <p:spPr>
          <a:xfrm>
            <a:off x="6805247" y="37159"/>
            <a:ext cx="3006968" cy="204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6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8763" y="246075"/>
            <a:ext cx="103866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Парша </a:t>
            </a:r>
          </a:p>
          <a:p>
            <a:r>
              <a:rPr lang="en-US" sz="2400" b="1" i="1" dirty="0" err="1" smtClean="0"/>
              <a:t>Venturia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inaequalis</a:t>
            </a:r>
            <a:r>
              <a:rPr lang="ru-RU" sz="2400" b="1" i="1" dirty="0" smtClean="0"/>
              <a:t> (</a:t>
            </a:r>
            <a:r>
              <a:rPr lang="en-US" sz="2400" b="1" i="1" dirty="0" err="1" smtClean="0"/>
              <a:t>Cke</a:t>
            </a:r>
            <a:r>
              <a:rPr lang="ru-RU" sz="2400" b="1" i="1" dirty="0" smtClean="0"/>
              <a:t>.) </a:t>
            </a:r>
            <a:r>
              <a:rPr lang="en-US" sz="2400" b="1" i="1" dirty="0" err="1" smtClean="0"/>
              <a:t>Wint</a:t>
            </a:r>
            <a:r>
              <a:rPr lang="ru-RU" sz="2400" b="1" i="1" dirty="0" smtClean="0"/>
              <a:t>, </a:t>
            </a:r>
          </a:p>
          <a:p>
            <a:r>
              <a:rPr lang="ru-RU" sz="2400" b="1" dirty="0" smtClean="0"/>
              <a:t>Мучнистая роса </a:t>
            </a:r>
          </a:p>
          <a:p>
            <a:r>
              <a:rPr lang="en-US" sz="2400" b="1" i="1" dirty="0" err="1" smtClean="0"/>
              <a:t>Podosphoera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leucotricha</a:t>
            </a:r>
            <a:r>
              <a:rPr lang="ru-RU" sz="2400" b="1" i="1" dirty="0" smtClean="0"/>
              <a:t> (</a:t>
            </a:r>
            <a:r>
              <a:rPr lang="en-US" sz="2400" b="1" i="1" dirty="0" smtClean="0"/>
              <a:t>Ell</a:t>
            </a:r>
            <a:r>
              <a:rPr lang="ru-RU" sz="2400" b="1" i="1" dirty="0" smtClean="0"/>
              <a:t>. </a:t>
            </a:r>
            <a:r>
              <a:rPr lang="en-US" sz="2400" b="1" i="1" dirty="0" smtClean="0"/>
              <a:t>et </a:t>
            </a:r>
            <a:r>
              <a:rPr lang="en-US" sz="2400" b="1" i="1" dirty="0" err="1" smtClean="0"/>
              <a:t>Ev</a:t>
            </a:r>
            <a:r>
              <a:rPr lang="ru-RU" sz="2400" b="1" i="1" dirty="0" smtClean="0"/>
              <a:t>.) (</a:t>
            </a:r>
            <a:r>
              <a:rPr lang="ru-RU" sz="2400" b="1" i="1" dirty="0" err="1" smtClean="0"/>
              <a:t>Salm</a:t>
            </a:r>
            <a:r>
              <a:rPr lang="ru-RU" sz="2400" b="1" i="1" dirty="0" smtClean="0"/>
              <a:t>.).</a:t>
            </a:r>
            <a:endParaRPr lang="ru-RU" b="1" i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948712"/>
              </p:ext>
            </p:extLst>
          </p:nvPr>
        </p:nvGraphicFramePr>
        <p:xfrm>
          <a:off x="149473" y="2113859"/>
          <a:ext cx="10638692" cy="1577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5707"/>
                <a:gridCol w="4387361"/>
                <a:gridCol w="2402289"/>
                <a:gridCol w="2143335"/>
              </a:tblGrid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Культура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Способ применения препарата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Норма применения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Кратность применения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Яблоня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Опрыскивание в период вегетации. Расход рабочей жидкости до 1000  л/га</a:t>
                      </a:r>
                      <a:r>
                        <a:rPr kumimoji="0" lang="es-E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4-5 л/га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 3 раз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 интервалами 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суток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81710" y="3415141"/>
            <a:ext cx="1038664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Эффективность даже при высоком фоне инфекции от 7</a:t>
            </a:r>
            <a:r>
              <a:rPr lang="en-US" dirty="0" smtClean="0"/>
              <a:t>4</a:t>
            </a:r>
            <a:r>
              <a:rPr lang="ru-RU" dirty="0" smtClean="0"/>
              <a:t> до 98 %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Препарат прекрасно подходит для замещения в системах защиты препаратов, к которым вырабатывается устойчивость (резистентность) у которых приходиться превышать максимально рекомендованную дозировку для получения эффективности.</a:t>
            </a:r>
          </a:p>
          <a:p>
            <a:r>
              <a:rPr lang="ru-RU" dirty="0" smtClean="0"/>
              <a:t>Может быть включен в системы защиты яблони во второй половине вегетации в 4-5 последовательных обработках: против парши, мучнистой росы и </a:t>
            </a:r>
            <a:r>
              <a:rPr lang="ru-RU" sz="2400" dirty="0" err="1" smtClean="0">
                <a:solidFill>
                  <a:srgbClr val="FF0000"/>
                </a:solidFill>
              </a:rPr>
              <a:t>монилиоза</a:t>
            </a:r>
            <a:r>
              <a:rPr lang="ru-RU" dirty="0" smtClean="0"/>
              <a:t>; на сортах, степень восприимчивости к парше и мучнистой росе которых может быть, как слабая, так и сильная.</a:t>
            </a: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45" y="104621"/>
            <a:ext cx="3110751" cy="195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10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304802" y="688543"/>
            <a:ext cx="6361042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                 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Монилиоз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условиях депрессии развития плодовой гнили ни в одном из вариантов применения Бактофита,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также в стандарте, не было отмечено плодов, пораженных заболеванием, вплоть до съема урожая.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Полученный результат свидетельствует о том, что Бактофит способен успешно блокировать развитие болезни даже с минимальной нормой расхода – 3 л/га.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44" y="1285091"/>
            <a:ext cx="3723861" cy="24605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600017" cy="499353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Титр спор </a:t>
            </a:r>
            <a:r>
              <a:rPr lang="ru-RU" sz="2800" dirty="0" err="1" smtClean="0"/>
              <a:t>Бактофита</a:t>
            </a:r>
            <a:r>
              <a:rPr lang="ru-RU" sz="2800" dirty="0" smtClean="0"/>
              <a:t> в 2-3 раза превышает аналогов. 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57" y="963038"/>
            <a:ext cx="5680954" cy="5894962"/>
          </a:xfrm>
        </p:spPr>
      </p:pic>
    </p:spTree>
    <p:extLst>
      <p:ext uri="{BB962C8B-B14F-4D97-AF65-F5344CB8AC3E}">
        <p14:creationId xmlns:p14="http://schemas.microsoft.com/office/powerpoint/2010/main" val="1019491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При совместном </a:t>
            </a:r>
            <a:r>
              <a:rPr lang="ru-RU" sz="2400" dirty="0" smtClean="0"/>
              <a:t>применении на зерновых </a:t>
            </a:r>
            <a:r>
              <a:rPr lang="ru-RU" sz="2400" dirty="0" err="1" smtClean="0"/>
              <a:t>Бактофита</a:t>
            </a:r>
            <a:r>
              <a:rPr lang="ru-RU" sz="2400" dirty="0" smtClean="0"/>
              <a:t> с химическим фунгицидом Рекс Дуо прибавка составила 9.1 ц\га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1322962"/>
            <a:ext cx="4912468" cy="5535038"/>
          </a:xfrm>
        </p:spPr>
      </p:pic>
    </p:spTree>
    <p:extLst>
      <p:ext uri="{BB962C8B-B14F-4D97-AF65-F5344CB8AC3E}">
        <p14:creationId xmlns:p14="http://schemas.microsoft.com/office/powerpoint/2010/main" val="1822422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6482223" cy="34371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47" y="194553"/>
            <a:ext cx="6770451" cy="6042025"/>
          </a:xfrm>
        </p:spPr>
      </p:pic>
    </p:spTree>
    <p:extLst>
      <p:ext uri="{BB962C8B-B14F-4D97-AF65-F5344CB8AC3E}">
        <p14:creationId xmlns:p14="http://schemas.microsoft.com/office/powerpoint/2010/main" val="209929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600017" cy="28534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2125" y="-1580916"/>
            <a:ext cx="5476327" cy="8638160"/>
          </a:xfrm>
        </p:spPr>
      </p:pic>
    </p:spTree>
    <p:extLst>
      <p:ext uri="{BB962C8B-B14F-4D97-AF65-F5344CB8AC3E}">
        <p14:creationId xmlns:p14="http://schemas.microsoft.com/office/powerpoint/2010/main" val="244286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7666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Инсектоакарицид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Битоксибациллин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П (БТБ)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90284"/>
              </p:ext>
            </p:extLst>
          </p:nvPr>
        </p:nvGraphicFramePr>
        <p:xfrm>
          <a:off x="2867189" y="1397977"/>
          <a:ext cx="7590184" cy="3965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1213"/>
                <a:gridCol w="3098971"/>
              </a:tblGrid>
              <a:tr h="949492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Нормативные данные </a:t>
                      </a:r>
                    </a:p>
                    <a:p>
                      <a:pPr algn="ctr"/>
                      <a:r>
                        <a:rPr lang="ru-RU" sz="2000" dirty="0" smtClean="0"/>
                        <a:t>по ТУ 9291-014-13684916-2006</a:t>
                      </a:r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0478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Биологическая активность, ЕА/мг</a:t>
                      </a:r>
                    </a:p>
                    <a:p>
                      <a:r>
                        <a:rPr lang="ru-RU" sz="2000" dirty="0" smtClean="0"/>
                        <a:t>тест объект - гусеницы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от</a:t>
                      </a:r>
                    </a:p>
                    <a:p>
                      <a:pPr algn="ctr"/>
                      <a:r>
                        <a:rPr lang="ru-RU" sz="2000" dirty="0" smtClean="0"/>
                        <a:t>1500</a:t>
                      </a:r>
                    </a:p>
                  </a:txBody>
                  <a:tcPr/>
                </a:tc>
              </a:tr>
              <a:tr h="631365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Активность экзотоксина по пятну на </a:t>
                      </a:r>
                      <a:r>
                        <a:rPr lang="ru-RU" sz="2000" dirty="0" err="1" smtClean="0"/>
                        <a:t>хроматограмме</a:t>
                      </a:r>
                      <a:r>
                        <a:rPr lang="ru-RU" sz="2000" dirty="0" smtClean="0"/>
                        <a:t>, мм</a:t>
                      </a:r>
                      <a:r>
                        <a:rPr lang="ru-RU" sz="2000" baseline="30000" dirty="0" smtClean="0"/>
                        <a:t>3</a:t>
                      </a:r>
                      <a:r>
                        <a:rPr lang="ru-RU" sz="2000" dirty="0" smtClean="0"/>
                        <a:t>, не более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0,6</a:t>
                      </a:r>
                      <a:endParaRPr lang="ru-RU" sz="2000" dirty="0"/>
                    </a:p>
                  </a:txBody>
                  <a:tcPr/>
                </a:tc>
              </a:tr>
              <a:tr h="1124905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Титр, спор/г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от</a:t>
                      </a:r>
                    </a:p>
                    <a:p>
                      <a:pPr algn="ctr"/>
                      <a:r>
                        <a:rPr lang="ru-RU" sz="2000" baseline="0" dirty="0" smtClean="0"/>
                        <a:t>20 * 10</a:t>
                      </a:r>
                      <a:r>
                        <a:rPr lang="ru-RU" sz="2000" baseline="30000" dirty="0" smtClean="0"/>
                        <a:t>9</a:t>
                      </a:r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до </a:t>
                      </a:r>
                      <a:r>
                        <a:rPr lang="ru-RU" sz="2000" baseline="0" dirty="0" smtClean="0"/>
                        <a:t> </a:t>
                      </a:r>
                    </a:p>
                    <a:p>
                      <a:pPr algn="ctr"/>
                      <a:r>
                        <a:rPr lang="ru-RU" sz="2000" baseline="0" dirty="0" smtClean="0"/>
                        <a:t>35 * 10</a:t>
                      </a:r>
                      <a:r>
                        <a:rPr lang="ru-RU" sz="2000" baseline="30000" dirty="0" smtClean="0"/>
                        <a:t>9</a:t>
                      </a:r>
                      <a:endParaRPr lang="ru-RU" sz="2000" baseline="30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418723"/>
              </p:ext>
            </p:extLst>
          </p:nvPr>
        </p:nvGraphicFramePr>
        <p:xfrm>
          <a:off x="404234" y="5864909"/>
          <a:ext cx="10294732" cy="711359"/>
        </p:xfrm>
        <a:graphic>
          <a:graphicData uri="http://schemas.openxmlformats.org/drawingml/2006/table">
            <a:tbl>
              <a:tblPr/>
              <a:tblGrid>
                <a:gridCol w="10294732"/>
              </a:tblGrid>
              <a:tr h="711359">
                <a:tc>
                  <a:txBody>
                    <a:bodyPr/>
                    <a:lstStyle/>
                    <a:p>
                      <a:pPr algn="ctr" fontAlgn="b"/>
                      <a:endParaRPr lang="ru-RU" sz="3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38" y="1219601"/>
            <a:ext cx="2561932" cy="408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5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Действующее вещество препарата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</a:rPr>
              <a:t>Битоксибациллин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, П – безопасно 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954644036"/>
              </p:ext>
            </p:extLst>
          </p:nvPr>
        </p:nvGraphicFramePr>
        <p:xfrm>
          <a:off x="361964" y="1591412"/>
          <a:ext cx="10260717" cy="4917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26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Прямоугольник 2"/>
          <p:cNvSpPr>
            <a:spLocks noGrp="1" noChangeArrowheads="1"/>
          </p:cNvSpPr>
          <p:nvPr>
            <p:ph type="title"/>
          </p:nvPr>
        </p:nvSpPr>
        <p:spPr>
          <a:xfrm>
            <a:off x="217489" y="608017"/>
            <a:ext cx="9899651" cy="11144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Схема строения бактериальной клетки культуры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Bacillus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thuringiensis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var.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thuringiensis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(продуцент Битоксибациллина)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3629028" y="5159379"/>
            <a:ext cx="468313" cy="43021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6181728" y="5183188"/>
            <a:ext cx="468313" cy="43021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8437" name="Object 2"/>
          <p:cNvGraphicFramePr>
            <a:graphicFrameLocks noChangeAspect="1"/>
          </p:cNvGraphicFramePr>
          <p:nvPr/>
        </p:nvGraphicFramePr>
        <p:xfrm>
          <a:off x="2841628" y="3111500"/>
          <a:ext cx="7275513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0" name="CorelDRAW" r:id="rId3" imgW="5788152" imgH="1728216" progId="">
                  <p:embed/>
                </p:oleObj>
              </mc:Choice>
              <mc:Fallback>
                <p:oleObj name="CorelDRAW" r:id="rId3" imgW="5788152" imgH="1728216" progId="">
                  <p:embed/>
                  <p:pic>
                    <p:nvPicPr>
                      <p:cNvPr id="0" name="Picture 1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28" y="3111500"/>
                        <a:ext cx="7275513" cy="2376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3"/>
          <p:cNvGraphicFramePr>
            <a:graphicFrameLocks noChangeAspect="1"/>
          </p:cNvGraphicFramePr>
          <p:nvPr/>
        </p:nvGraphicFramePr>
        <p:xfrm>
          <a:off x="5943602" y="3870325"/>
          <a:ext cx="1824039" cy="133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1" name="CorelDRAW" r:id="rId5" imgW="832104" imgH="832104" progId="">
                  <p:embed/>
                </p:oleObj>
              </mc:Choice>
              <mc:Fallback>
                <p:oleObj name="CorelDRAW" r:id="rId5" imgW="832104" imgH="832104" progId="">
                  <p:embed/>
                  <p:pic>
                    <p:nvPicPr>
                      <p:cNvPr id="0" name="Picture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2" y="3870325"/>
                        <a:ext cx="1824039" cy="133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71842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Object 4"/>
          <p:cNvGraphicFramePr>
            <a:graphicFrameLocks noChangeAspect="1"/>
          </p:cNvGraphicFramePr>
          <p:nvPr/>
        </p:nvGraphicFramePr>
        <p:xfrm>
          <a:off x="3451227" y="4484692"/>
          <a:ext cx="825500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2" name="CorelDRAW" r:id="rId7" imgW="1137648" imgH="700326" progId="">
                  <p:embed/>
                </p:oleObj>
              </mc:Choice>
              <mc:Fallback>
                <p:oleObj name="CorelDRAW" r:id="rId7" imgW="1137648" imgH="700326" progId="">
                  <p:embed/>
                  <p:pic>
                    <p:nvPicPr>
                      <p:cNvPr id="0" name="Picture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1227" y="4484692"/>
                        <a:ext cx="825500" cy="50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71842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" name="Rectangle 21"/>
          <p:cNvSpPr>
            <a:spLocks noChangeArrowheads="1"/>
          </p:cNvSpPr>
          <p:nvPr/>
        </p:nvSpPr>
        <p:spPr bwMode="auto">
          <a:xfrm>
            <a:off x="4056064" y="2055816"/>
            <a:ext cx="13144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charset="0"/>
              <a:buChar char="▪"/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▪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▪"/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▪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▪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▪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▪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▪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▪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/>
              <a:t>Белковый кристалл </a:t>
            </a:r>
          </a:p>
        </p:txBody>
      </p:sp>
      <p:sp>
        <p:nvSpPr>
          <p:cNvPr id="18441" name="Rectangle 24"/>
          <p:cNvSpPr>
            <a:spLocks noChangeArrowheads="1"/>
          </p:cNvSpPr>
          <p:nvPr/>
        </p:nvSpPr>
        <p:spPr bwMode="auto">
          <a:xfrm>
            <a:off x="6445250" y="2470153"/>
            <a:ext cx="8794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charset="0"/>
              <a:buChar char="▪"/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▪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▪"/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▪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▪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▪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▪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▪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▪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/>
              <a:t>Спора</a:t>
            </a:r>
          </a:p>
        </p:txBody>
      </p:sp>
      <p:graphicFrame>
        <p:nvGraphicFramePr>
          <p:cNvPr id="18442" name="Object 5"/>
          <p:cNvGraphicFramePr>
            <a:graphicFrameLocks noChangeAspect="1"/>
          </p:cNvGraphicFramePr>
          <p:nvPr/>
        </p:nvGraphicFramePr>
        <p:xfrm>
          <a:off x="4808540" y="4456113"/>
          <a:ext cx="433387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3" name="CorelDRAW" r:id="rId9" imgW="1137648" imgH="700326" progId="">
                  <p:embed/>
                </p:oleObj>
              </mc:Choice>
              <mc:Fallback>
                <p:oleObj name="CorelDRAW" r:id="rId9" imgW="1137648" imgH="700326" progId="">
                  <p:embed/>
                  <p:pic>
                    <p:nvPicPr>
                      <p:cNvPr id="0" name="Picture 1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8540" y="4456113"/>
                        <a:ext cx="433387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71842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3" name="Object 6"/>
          <p:cNvGraphicFramePr>
            <a:graphicFrameLocks noChangeAspect="1"/>
          </p:cNvGraphicFramePr>
          <p:nvPr/>
        </p:nvGraphicFramePr>
        <p:xfrm>
          <a:off x="4351341" y="3778250"/>
          <a:ext cx="75882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" name="CorelDRAW" r:id="rId10" imgW="1137648" imgH="700326" progId="">
                  <p:embed/>
                </p:oleObj>
              </mc:Choice>
              <mc:Fallback>
                <p:oleObj name="CorelDRAW" r:id="rId10" imgW="1137648" imgH="700326" progId="">
                  <p:embed/>
                  <p:pic>
                    <p:nvPicPr>
                      <p:cNvPr id="0" name="Picture 1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1341" y="3778250"/>
                        <a:ext cx="758825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71842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6650039" y="2944813"/>
            <a:ext cx="469900" cy="1166812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4521202" y="2732088"/>
            <a:ext cx="468313" cy="1166812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"/>
          <p:cNvSpPr txBox="1">
            <a:spLocks noChangeArrowheads="1"/>
          </p:cNvSpPr>
          <p:nvPr/>
        </p:nvSpPr>
        <p:spPr>
          <a:xfrm>
            <a:off x="492128" y="1385888"/>
            <a:ext cx="1952625" cy="336550"/>
          </a:xfrm>
          <a:prstGeom prst="rect">
            <a:avLst/>
          </a:prstGeom>
        </p:spPr>
        <p:txBody>
          <a:bodyPr/>
          <a:lstStyle/>
          <a:p>
            <a:pPr defTabSz="457200" fontAlgn="auto">
              <a:spcAft>
                <a:spcPts val="0"/>
              </a:spcAft>
              <a:defRPr/>
            </a:pPr>
            <a:endParaRPr lang="ru-RU" sz="3200" b="1" dirty="0">
              <a:latin typeface="+mj-lt"/>
              <a:ea typeface="+mj-ea"/>
              <a:cs typeface="+mj-cs"/>
            </a:endParaRPr>
          </a:p>
        </p:txBody>
      </p:sp>
      <p:sp>
        <p:nvSpPr>
          <p:cNvPr id="2" name="Пятно 1 1"/>
          <p:cNvSpPr/>
          <p:nvPr/>
        </p:nvSpPr>
        <p:spPr>
          <a:xfrm>
            <a:off x="492127" y="2465388"/>
            <a:ext cx="2349500" cy="1700212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448" name="Rectangle 21"/>
          <p:cNvSpPr>
            <a:spLocks noChangeArrowheads="1"/>
          </p:cNvSpPr>
          <p:nvPr/>
        </p:nvSpPr>
        <p:spPr bwMode="auto">
          <a:xfrm>
            <a:off x="1790700" y="1722441"/>
            <a:ext cx="193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charset="0"/>
              <a:buChar char="▪"/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▪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▪"/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▪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▪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▪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▪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▪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▪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экзотоксин</a:t>
            </a:r>
          </a:p>
        </p:txBody>
      </p:sp>
      <p:cxnSp>
        <p:nvCxnSpPr>
          <p:cNvPr id="4" name="Прямая соединительная линия 3"/>
          <p:cNvCxnSpPr>
            <a:stCxn id="18448" idx="2"/>
          </p:cNvCxnSpPr>
          <p:nvPr/>
        </p:nvCxnSpPr>
        <p:spPr>
          <a:xfrm flipH="1">
            <a:off x="2159002" y="2184106"/>
            <a:ext cx="596898" cy="54798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ятно 1 18"/>
          <p:cNvSpPr/>
          <p:nvPr/>
        </p:nvSpPr>
        <p:spPr>
          <a:xfrm>
            <a:off x="711200" y="5375279"/>
            <a:ext cx="1193800" cy="1203325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ятно 1 25"/>
          <p:cNvSpPr/>
          <p:nvPr/>
        </p:nvSpPr>
        <p:spPr>
          <a:xfrm>
            <a:off x="4989513" y="5707063"/>
            <a:ext cx="1193800" cy="1204912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ятно 1 27"/>
          <p:cNvSpPr/>
          <p:nvPr/>
        </p:nvSpPr>
        <p:spPr>
          <a:xfrm>
            <a:off x="2903539" y="5586413"/>
            <a:ext cx="1193800" cy="1204912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2116139" y="3898900"/>
            <a:ext cx="1384300" cy="4064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6278564" y="5345117"/>
            <a:ext cx="742951" cy="94138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4097339" y="5414967"/>
            <a:ext cx="525463" cy="64928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1819275" y="5032375"/>
            <a:ext cx="1320800" cy="584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ятно 1 32"/>
          <p:cNvSpPr/>
          <p:nvPr/>
        </p:nvSpPr>
        <p:spPr>
          <a:xfrm>
            <a:off x="8491539" y="1604963"/>
            <a:ext cx="1193800" cy="1204912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4" name="Прямая со стрелкой 33"/>
          <p:cNvCxnSpPr/>
          <p:nvPr/>
        </p:nvCxnSpPr>
        <p:spPr>
          <a:xfrm flipV="1">
            <a:off x="7785102" y="2613029"/>
            <a:ext cx="858839" cy="92392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316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188640"/>
            <a:ext cx="8928992" cy="864096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Sibbio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–биотехнологическая компания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09600" y="782519"/>
            <a:ext cx="9652000" cy="567322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solidFill>
                  <a:srgbClr val="FF0000"/>
                </a:solidFill>
              </a:rPr>
              <a:t>Год основания 1963</a:t>
            </a:r>
            <a:r>
              <a:rPr lang="en-US" sz="1400" dirty="0">
                <a:solidFill>
                  <a:srgbClr val="FF0000"/>
                </a:solidFill>
              </a:rPr>
              <a:t>   </a:t>
            </a:r>
            <a:endParaRPr lang="ru-RU" sz="14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/>
              <a:t>До 2004 года «</a:t>
            </a:r>
            <a:r>
              <a:rPr lang="ru-RU" sz="1400" dirty="0" err="1"/>
              <a:t>Бердский</a:t>
            </a:r>
            <a:r>
              <a:rPr lang="ru-RU" sz="1400" dirty="0"/>
              <a:t> завод биологических препаратов»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solidFill>
                  <a:srgbClr val="FF0000"/>
                </a:solidFill>
              </a:rPr>
              <a:t>Выпуск первой продукции в 1964 году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/>
              <a:t>Выпуск первой партии </a:t>
            </a:r>
            <a:r>
              <a:rPr lang="ru-RU" sz="1400" dirty="0" smtClean="0"/>
              <a:t>препаратов для растениеводства в 1977 </a:t>
            </a:r>
            <a:r>
              <a:rPr lang="ru-RU" sz="1400" dirty="0"/>
              <a:t>году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solidFill>
                  <a:srgbClr val="0070C0"/>
                </a:solidFill>
              </a:rPr>
              <a:t>Выход на зарубежный рынок в 1992 году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/>
              <a:t>Площадь земельного участка 6,4 га. Площадь производственных зданий и сооружений 12 000 м2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/>
              <a:t>Квалифицированный персонал 293 человека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/>
              <a:t>Ферментационные мощности с автоматической системой управления: 10 аппаратов по 63 м3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solidFill>
                  <a:srgbClr val="00B050"/>
                </a:solidFill>
              </a:rPr>
              <a:t>С 2012 года получен сертификат Международного органа по сертификации </a:t>
            </a:r>
            <a:r>
              <a:rPr lang="en-US" sz="1400" dirty="0">
                <a:solidFill>
                  <a:srgbClr val="00B050"/>
                </a:solidFill>
              </a:rPr>
              <a:t>TUV NORD CERT </a:t>
            </a:r>
            <a:r>
              <a:rPr lang="ru-RU" sz="1400" dirty="0">
                <a:solidFill>
                  <a:srgbClr val="00B050"/>
                </a:solidFill>
              </a:rPr>
              <a:t>(Германия) о соответствии системы менеджмента предприятия требованиям стандарта </a:t>
            </a:r>
            <a:r>
              <a:rPr lang="en-US" sz="1400" dirty="0">
                <a:solidFill>
                  <a:srgbClr val="00B050"/>
                </a:solidFill>
              </a:rPr>
              <a:t>ISO</a:t>
            </a:r>
            <a:r>
              <a:rPr lang="ru-RU" sz="1400" dirty="0">
                <a:solidFill>
                  <a:srgbClr val="00B050"/>
                </a:solidFill>
              </a:rPr>
              <a:t> 9001:2008</a:t>
            </a:r>
            <a:r>
              <a:rPr lang="ru-RU" sz="1400" dirty="0"/>
              <a:t>. </a:t>
            </a:r>
          </a:p>
          <a:p>
            <a:pPr>
              <a:buFont typeface="Wingdings" pitchFamily="2" charset="2"/>
              <a:buChar char="Ø"/>
            </a:pPr>
            <a:r>
              <a:rPr lang="ru-RU" sz="1400" b="1" u="sng" dirty="0">
                <a:solidFill>
                  <a:srgbClr val="FF0000"/>
                </a:solidFill>
              </a:rPr>
              <a:t>Опыт производства биотехнологической продукции более 55 лет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8" y="4416358"/>
            <a:ext cx="6546574" cy="2232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833" y="4040347"/>
            <a:ext cx="2574640" cy="1784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17" y="5334435"/>
            <a:ext cx="2458456" cy="1406937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32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8763" y="246075"/>
            <a:ext cx="103866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Растительноядные клещи: </a:t>
            </a:r>
          </a:p>
          <a:p>
            <a:r>
              <a:rPr lang="ru-RU" dirty="0" smtClean="0"/>
              <a:t>красный </a:t>
            </a:r>
            <a:r>
              <a:rPr lang="ru-RU" dirty="0"/>
              <a:t>плодовый – </a:t>
            </a:r>
            <a:r>
              <a:rPr lang="en-US" i="1" dirty="0" err="1"/>
              <a:t>Panonychus</a:t>
            </a:r>
            <a:r>
              <a:rPr lang="en-US" i="1" dirty="0"/>
              <a:t> </a:t>
            </a:r>
            <a:r>
              <a:rPr lang="en-US" i="1" dirty="0" err="1"/>
              <a:t>ulmi</a:t>
            </a:r>
            <a:r>
              <a:rPr lang="en-US" i="1" dirty="0"/>
              <a:t> </a:t>
            </a:r>
            <a:r>
              <a:rPr lang="en-US" i="1" dirty="0" smtClean="0"/>
              <a:t>Koch</a:t>
            </a:r>
            <a:r>
              <a:rPr lang="ru-RU" i="1" dirty="0" smtClean="0"/>
              <a:t> </a:t>
            </a:r>
          </a:p>
          <a:p>
            <a:r>
              <a:rPr lang="ru-RU" dirty="0" smtClean="0"/>
              <a:t>обыкновенный </a:t>
            </a:r>
            <a:r>
              <a:rPr lang="ru-RU" dirty="0"/>
              <a:t>паутинный – </a:t>
            </a:r>
            <a:r>
              <a:rPr lang="en-US" i="1" dirty="0" err="1"/>
              <a:t>Tetranychus</a:t>
            </a:r>
            <a:r>
              <a:rPr lang="en-US" i="1" dirty="0"/>
              <a:t> </a:t>
            </a:r>
            <a:r>
              <a:rPr lang="en-US" i="1" dirty="0" err="1"/>
              <a:t>urticae</a:t>
            </a:r>
            <a:r>
              <a:rPr lang="en-US" i="1" dirty="0"/>
              <a:t> </a:t>
            </a:r>
            <a:r>
              <a:rPr lang="en-US" i="1" dirty="0" smtClean="0"/>
              <a:t>Koch</a:t>
            </a:r>
            <a:r>
              <a:rPr lang="ru-RU" i="1" dirty="0" smtClean="0"/>
              <a:t> </a:t>
            </a:r>
          </a:p>
          <a:p>
            <a:r>
              <a:rPr lang="ru-RU" dirty="0" smtClean="0"/>
              <a:t>боярышниковый </a:t>
            </a:r>
            <a:r>
              <a:rPr lang="ru-RU" dirty="0"/>
              <a:t>– </a:t>
            </a:r>
            <a:r>
              <a:rPr lang="en-US" i="1" dirty="0" err="1"/>
              <a:t>Amphitetranychus</a:t>
            </a:r>
            <a:r>
              <a:rPr lang="en-US" i="1" dirty="0"/>
              <a:t> </a:t>
            </a:r>
            <a:r>
              <a:rPr lang="en-US" i="1" dirty="0" err="1"/>
              <a:t>viennensis</a:t>
            </a:r>
            <a:r>
              <a:rPr lang="en-US" i="1" dirty="0"/>
              <a:t> </a:t>
            </a:r>
            <a:r>
              <a:rPr lang="en-US" i="1" dirty="0" err="1" smtClean="0"/>
              <a:t>Zacher</a:t>
            </a:r>
            <a:r>
              <a:rPr lang="ru-RU" i="1" dirty="0" smtClean="0"/>
              <a:t> </a:t>
            </a:r>
          </a:p>
          <a:p>
            <a:r>
              <a:rPr lang="ru-RU" dirty="0" smtClean="0"/>
              <a:t>ржавый </a:t>
            </a:r>
            <a:r>
              <a:rPr lang="ru-RU" dirty="0"/>
              <a:t>яблонный клещ – </a:t>
            </a:r>
            <a:r>
              <a:rPr lang="en-US" i="1" dirty="0" err="1"/>
              <a:t>Aculus</a:t>
            </a:r>
            <a:r>
              <a:rPr lang="en-US" i="1" dirty="0"/>
              <a:t> </a:t>
            </a:r>
            <a:r>
              <a:rPr lang="en-US" i="1" dirty="0" err="1"/>
              <a:t>schlechtendali</a:t>
            </a:r>
            <a:r>
              <a:rPr lang="en-US" i="1" dirty="0"/>
              <a:t> </a:t>
            </a:r>
            <a:r>
              <a:rPr lang="en-US" i="1" dirty="0" err="1" smtClean="0"/>
              <a:t>Nal</a:t>
            </a:r>
            <a:endParaRPr lang="ru-RU" i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840702"/>
              </p:ext>
            </p:extLst>
          </p:nvPr>
        </p:nvGraphicFramePr>
        <p:xfrm>
          <a:off x="149473" y="2113859"/>
          <a:ext cx="10638692" cy="11917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5707"/>
                <a:gridCol w="4387361"/>
                <a:gridCol w="2402289"/>
                <a:gridCol w="2143335"/>
              </a:tblGrid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Культура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Способ применения препарата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Норма применения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Кратность применения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Яблоня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Опрыскивание в период вегетации. Расход рабочей жидкости 1000  л/га</a:t>
                      </a:r>
                      <a:r>
                        <a:rPr lang="es-ES" sz="1600" dirty="0">
                          <a:effectLst/>
                        </a:rPr>
                        <a:t>.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4-5 </a:t>
                      </a:r>
                      <a:r>
                        <a:rPr lang="ru-RU" sz="1600" dirty="0">
                          <a:effectLst/>
                        </a:rPr>
                        <a:t>кг/га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2-4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81710" y="3415142"/>
            <a:ext cx="103866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Эффективность: на 14 сутки учета до 98,2 %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Обработки, проведенные при оптимальных погодных условиях для развития микроорганизмов (для бактериальных препаратов оптимальная температура +18…+25ºС. и численности вредного вида ниже или на уровне экономического порога вредоносности, позволяют получить высокую эффективность </a:t>
            </a:r>
            <a:r>
              <a:rPr lang="ru-RU" dirty="0" err="1"/>
              <a:t>Битоксибациллина</a:t>
            </a:r>
            <a:r>
              <a:rPr lang="ru-RU" dirty="0"/>
              <a:t>, П  от 7 до 14 суток после обработки.</a:t>
            </a:r>
          </a:p>
          <a:p>
            <a:r>
              <a:rPr lang="ru-RU" dirty="0"/>
              <a:t> </a:t>
            </a:r>
          </a:p>
          <a:p>
            <a:r>
              <a:rPr lang="ru-RU" b="1" dirty="0"/>
              <a:t>Оптимальные сроки обработок</a:t>
            </a:r>
            <a:r>
              <a:rPr lang="ru-RU" dirty="0"/>
              <a:t>: весной - третья декада апреля и первая декада мая; летом - третья декада августа и первая декада сентября. Обработки в конце вегетации способствуют снижению зимующего запаса вредителей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014" y="90759"/>
            <a:ext cx="2552633" cy="198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76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8763" y="246079"/>
            <a:ext cx="1038664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r>
              <a:rPr lang="ru-RU" sz="2400" dirty="0" smtClean="0"/>
              <a:t>Зеленая яблонная тля:</a:t>
            </a:r>
          </a:p>
          <a:p>
            <a:r>
              <a:rPr lang="en-US" i="1" dirty="0" smtClean="0"/>
              <a:t>Aphis </a:t>
            </a:r>
            <a:r>
              <a:rPr lang="en-US" i="1" dirty="0" err="1"/>
              <a:t>pomi</a:t>
            </a:r>
            <a:r>
              <a:rPr lang="en-US" dirty="0"/>
              <a:t> </a:t>
            </a:r>
            <a:r>
              <a:rPr lang="en-US" dirty="0" err="1"/>
              <a:t>Deg</a:t>
            </a:r>
            <a:endParaRPr lang="ru-RU" sz="1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557491"/>
              </p:ext>
            </p:extLst>
          </p:nvPr>
        </p:nvGraphicFramePr>
        <p:xfrm>
          <a:off x="181709" y="3261946"/>
          <a:ext cx="10638692" cy="11917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5707"/>
                <a:gridCol w="4387361"/>
                <a:gridCol w="2402289"/>
                <a:gridCol w="2143335"/>
              </a:tblGrid>
              <a:tr h="41483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Культура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Способ применения препарата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Норма применения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Кратность применения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Яблоня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Опрыскивание в период вегетации. Расход рабочей жидкости 1000  л/га</a:t>
                      </a:r>
                      <a:r>
                        <a:rPr lang="es-ES" sz="1600" dirty="0">
                          <a:effectLst/>
                        </a:rPr>
                        <a:t>.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4-5 </a:t>
                      </a:r>
                      <a:r>
                        <a:rPr lang="ru-RU" sz="1600" dirty="0">
                          <a:effectLst/>
                        </a:rPr>
                        <a:t>кг/га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2-4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81710" y="3415143"/>
            <a:ext cx="103866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Эффективность </a:t>
            </a:r>
            <a:r>
              <a:rPr lang="ru-RU" dirty="0"/>
              <a:t>на 14 сутки учета до 91 %</a:t>
            </a:r>
          </a:p>
          <a:p>
            <a:r>
              <a:rPr lang="ru-RU" dirty="0"/>
              <a:t> </a:t>
            </a:r>
          </a:p>
          <a:p>
            <a:r>
              <a:rPr lang="ru-RU" b="1" dirty="0"/>
              <a:t>Оптимальные сроки обработок</a:t>
            </a:r>
            <a:r>
              <a:rPr lang="ru-RU" dirty="0"/>
              <a:t>: весной - третья декада апреля летом - третья декада августа и первая декада сентября. Обработки в конце вегетации способствуют снижению зимующего запаса вредителей.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851" y="109998"/>
            <a:ext cx="5753324" cy="290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24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8763" y="246079"/>
            <a:ext cx="1038664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r>
              <a:rPr lang="ru-RU" sz="2400" dirty="0" smtClean="0"/>
              <a:t>Грушевая (медяница) </a:t>
            </a:r>
            <a:r>
              <a:rPr lang="ru-RU" sz="2400" dirty="0" err="1" smtClean="0"/>
              <a:t>листоблошка</a:t>
            </a:r>
            <a:r>
              <a:rPr lang="ru-RU" sz="2400" dirty="0"/>
              <a:t>:</a:t>
            </a:r>
            <a:r>
              <a:rPr lang="ru-RU" sz="2400" dirty="0" smtClean="0"/>
              <a:t> </a:t>
            </a:r>
          </a:p>
          <a:p>
            <a:r>
              <a:rPr lang="en-US" b="1" dirty="0" err="1" smtClean="0"/>
              <a:t>Psylla</a:t>
            </a:r>
            <a:r>
              <a:rPr lang="en-US" b="1" dirty="0" smtClean="0"/>
              <a:t> </a:t>
            </a:r>
            <a:r>
              <a:rPr lang="en-US" b="1" dirty="0" err="1"/>
              <a:t>pyri</a:t>
            </a:r>
            <a:r>
              <a:rPr lang="en-US" b="1" dirty="0"/>
              <a:t> L</a:t>
            </a:r>
            <a:endParaRPr lang="ru-RU" sz="11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81059"/>
              </p:ext>
            </p:extLst>
          </p:nvPr>
        </p:nvGraphicFramePr>
        <p:xfrm>
          <a:off x="96717" y="3354237"/>
          <a:ext cx="10638692" cy="11917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5707"/>
                <a:gridCol w="4387361"/>
                <a:gridCol w="2402289"/>
                <a:gridCol w="2143335"/>
              </a:tblGrid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Культура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Способ применения препарата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Норма применения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Кратность применения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Груша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Опрыскивание в период вегетации. Расход рабочей жидкости 1000  л/га</a:t>
                      </a:r>
                      <a:r>
                        <a:rPr lang="es-ES" sz="1600" dirty="0">
                          <a:effectLst/>
                        </a:rPr>
                        <a:t>.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4-5 </a:t>
                      </a:r>
                      <a:r>
                        <a:rPr lang="ru-RU" sz="1600" dirty="0">
                          <a:effectLst/>
                        </a:rPr>
                        <a:t>кг/га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2-4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81710" y="3415145"/>
            <a:ext cx="1038664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Эффективность </a:t>
            </a:r>
            <a:r>
              <a:rPr lang="ru-RU" dirty="0"/>
              <a:t>на 14 сутки учета до </a:t>
            </a:r>
            <a:r>
              <a:rPr lang="ru-RU" dirty="0" smtClean="0"/>
              <a:t>98,2 %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/>
              <a:t> 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63" y="14079"/>
            <a:ext cx="4536831" cy="288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13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600017" cy="3145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08" y="642026"/>
            <a:ext cx="7052553" cy="6215974"/>
          </a:xfrm>
        </p:spPr>
      </p:pic>
    </p:spTree>
    <p:extLst>
      <p:ext uri="{BB962C8B-B14F-4D97-AF65-F5344CB8AC3E}">
        <p14:creationId xmlns:p14="http://schemas.microsoft.com/office/powerpoint/2010/main" val="52891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600017" cy="26588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46" y="1"/>
            <a:ext cx="6605081" cy="7013642"/>
          </a:xfrm>
        </p:spPr>
      </p:pic>
    </p:spTree>
    <p:extLst>
      <p:ext uri="{BB962C8B-B14F-4D97-AF65-F5344CB8AC3E}">
        <p14:creationId xmlns:p14="http://schemas.microsoft.com/office/powerpoint/2010/main" val="36521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7666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Инсектицид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</a:rPr>
              <a:t>Лепидоцид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 СК (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</a:rPr>
              <a:t>Биолеп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988881"/>
              </p:ext>
            </p:extLst>
          </p:nvPr>
        </p:nvGraphicFramePr>
        <p:xfrm>
          <a:off x="2867189" y="1397977"/>
          <a:ext cx="7085194" cy="3710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2404"/>
                <a:gridCol w="2892790"/>
              </a:tblGrid>
              <a:tr h="949492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Нормативные данные </a:t>
                      </a:r>
                    </a:p>
                    <a:p>
                      <a:pPr algn="ctr"/>
                      <a:r>
                        <a:rPr lang="ru-RU" sz="2400" dirty="0" smtClean="0"/>
                        <a:t>по ТУ 9291-028-13684916-2009</a:t>
                      </a:r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63614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Биологическая активность, ЕА/мг</a:t>
                      </a:r>
                    </a:p>
                    <a:p>
                      <a:r>
                        <a:rPr lang="ru-RU" sz="2400" dirty="0" smtClean="0"/>
                        <a:t>тест объект - гусеницы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от</a:t>
                      </a:r>
                    </a:p>
                    <a:p>
                      <a:pPr algn="ctr"/>
                      <a:r>
                        <a:rPr lang="ru-RU" sz="2400" dirty="0" smtClean="0"/>
                        <a:t>2000</a:t>
                      </a:r>
                      <a:endParaRPr lang="ru-RU" sz="2400" dirty="0"/>
                    </a:p>
                  </a:txBody>
                  <a:tcPr/>
                </a:tc>
              </a:tr>
              <a:tr h="1124905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Титр, спор/г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от</a:t>
                      </a:r>
                    </a:p>
                    <a:p>
                      <a:pPr algn="ctr"/>
                      <a:r>
                        <a:rPr lang="ru-RU" sz="2400" baseline="0" dirty="0" smtClean="0"/>
                        <a:t>10 * 10</a:t>
                      </a:r>
                      <a:r>
                        <a:rPr lang="ru-RU" sz="2400" baseline="30000" dirty="0" smtClean="0"/>
                        <a:t>9</a:t>
                      </a:r>
                      <a:endParaRPr lang="ru-RU" sz="24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384" y="1779721"/>
            <a:ext cx="2498725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5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Действующее вещество препарата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</a:rPr>
              <a:t>Лепидоцид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</a:rPr>
              <a:t>Биолеп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)– безопасно 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954644036"/>
              </p:ext>
            </p:extLst>
          </p:nvPr>
        </p:nvGraphicFramePr>
        <p:xfrm>
          <a:off x="361964" y="1591412"/>
          <a:ext cx="10260717" cy="4917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26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низ 5"/>
          <p:cNvSpPr/>
          <p:nvPr/>
        </p:nvSpPr>
        <p:spPr>
          <a:xfrm>
            <a:off x="3629028" y="5159379"/>
            <a:ext cx="468313" cy="43021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6181728" y="5183188"/>
            <a:ext cx="468313" cy="43021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6389" name="Object 2"/>
          <p:cNvGraphicFramePr>
            <a:graphicFrameLocks noChangeAspect="1"/>
          </p:cNvGraphicFramePr>
          <p:nvPr/>
        </p:nvGraphicFramePr>
        <p:xfrm>
          <a:off x="1841502" y="3213100"/>
          <a:ext cx="7275513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0" name="CorelDRAW" r:id="rId3" imgW="5788152" imgH="1728216" progId="">
                  <p:embed/>
                </p:oleObj>
              </mc:Choice>
              <mc:Fallback>
                <p:oleObj name="CorelDRAW" r:id="rId3" imgW="5788152" imgH="172821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502" y="3213100"/>
                        <a:ext cx="7275513" cy="2376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3"/>
          <p:cNvGraphicFramePr>
            <a:graphicFrameLocks noChangeAspect="1"/>
          </p:cNvGraphicFramePr>
          <p:nvPr/>
        </p:nvGraphicFramePr>
        <p:xfrm>
          <a:off x="5943602" y="3870325"/>
          <a:ext cx="1824039" cy="133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1" name="CorelDRAW" r:id="rId5" imgW="832104" imgH="832104" progId="">
                  <p:embed/>
                </p:oleObj>
              </mc:Choice>
              <mc:Fallback>
                <p:oleObj name="CorelDRAW" r:id="rId5" imgW="832104" imgH="832104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2" y="3870325"/>
                        <a:ext cx="1824039" cy="133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71842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4"/>
          <p:cNvGraphicFramePr>
            <a:graphicFrameLocks noChangeAspect="1"/>
          </p:cNvGraphicFramePr>
          <p:nvPr/>
        </p:nvGraphicFramePr>
        <p:xfrm>
          <a:off x="3451227" y="4484692"/>
          <a:ext cx="825500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2" name="CorelDRAW" r:id="rId7" imgW="1137648" imgH="700326" progId="">
                  <p:embed/>
                </p:oleObj>
              </mc:Choice>
              <mc:Fallback>
                <p:oleObj name="CorelDRAW" r:id="rId7" imgW="1137648" imgH="700326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1227" y="4484692"/>
                        <a:ext cx="825500" cy="50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71842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2" name="Rectangle 21"/>
          <p:cNvSpPr>
            <a:spLocks noChangeArrowheads="1"/>
          </p:cNvSpPr>
          <p:nvPr/>
        </p:nvSpPr>
        <p:spPr bwMode="auto">
          <a:xfrm>
            <a:off x="4056064" y="2055814"/>
            <a:ext cx="13144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b="1"/>
              <a:t>Белковый кристалл </a:t>
            </a:r>
          </a:p>
        </p:txBody>
      </p:sp>
      <p:sp>
        <p:nvSpPr>
          <p:cNvPr id="16393" name="Rectangle 24"/>
          <p:cNvSpPr>
            <a:spLocks noChangeArrowheads="1"/>
          </p:cNvSpPr>
          <p:nvPr/>
        </p:nvSpPr>
        <p:spPr bwMode="auto">
          <a:xfrm>
            <a:off x="6445250" y="2470153"/>
            <a:ext cx="8794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b="1"/>
              <a:t>Спора</a:t>
            </a:r>
          </a:p>
        </p:txBody>
      </p:sp>
      <p:graphicFrame>
        <p:nvGraphicFramePr>
          <p:cNvPr id="16394" name="Object 5"/>
          <p:cNvGraphicFramePr>
            <a:graphicFrameLocks noChangeAspect="1"/>
          </p:cNvGraphicFramePr>
          <p:nvPr/>
        </p:nvGraphicFramePr>
        <p:xfrm>
          <a:off x="4808540" y="4456113"/>
          <a:ext cx="433387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3" name="CorelDRAW" r:id="rId9" imgW="1137648" imgH="700326" progId="">
                  <p:embed/>
                </p:oleObj>
              </mc:Choice>
              <mc:Fallback>
                <p:oleObj name="CorelDRAW" r:id="rId9" imgW="1137648" imgH="70032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8540" y="4456113"/>
                        <a:ext cx="433387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71842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5" name="Object 6"/>
          <p:cNvGraphicFramePr>
            <a:graphicFrameLocks noChangeAspect="1"/>
          </p:cNvGraphicFramePr>
          <p:nvPr/>
        </p:nvGraphicFramePr>
        <p:xfrm>
          <a:off x="4351341" y="3778250"/>
          <a:ext cx="75882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4" name="CorelDRAW" r:id="rId10" imgW="1137648" imgH="700326" progId="">
                  <p:embed/>
                </p:oleObj>
              </mc:Choice>
              <mc:Fallback>
                <p:oleObj name="CorelDRAW" r:id="rId10" imgW="1137648" imgH="700326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1341" y="3778250"/>
                        <a:ext cx="758825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71842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6650039" y="2944813"/>
            <a:ext cx="469900" cy="1166812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4521202" y="2732088"/>
            <a:ext cx="468313" cy="1166812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"/>
          <p:cNvSpPr txBox="1">
            <a:spLocks noChangeArrowheads="1"/>
          </p:cNvSpPr>
          <p:nvPr/>
        </p:nvSpPr>
        <p:spPr>
          <a:xfrm>
            <a:off x="492128" y="1385888"/>
            <a:ext cx="1952625" cy="336550"/>
          </a:xfrm>
          <a:prstGeom prst="rect">
            <a:avLst/>
          </a:prstGeom>
        </p:spPr>
        <p:txBody>
          <a:bodyPr/>
          <a:lstStyle/>
          <a:p>
            <a:pPr defTabSz="457200" fontAlgn="auto">
              <a:spcAft>
                <a:spcPts val="0"/>
              </a:spcAft>
              <a:defRPr/>
            </a:pPr>
            <a:endParaRPr lang="ru-RU" sz="3200" b="1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2444" y="263472"/>
            <a:ext cx="99034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Схема строения бактериальной клетки культуры</a:t>
            </a:r>
            <a:r>
              <a:rPr lang="en-US" sz="2800" b="1" dirty="0" smtClean="0"/>
              <a:t>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en-US" sz="2800" b="1" dirty="0" smtClean="0"/>
              <a:t>Bacillus </a:t>
            </a:r>
            <a:r>
              <a:rPr lang="en-US" sz="2800" b="1" dirty="0" err="1" smtClean="0"/>
              <a:t>thuringiensis</a:t>
            </a:r>
            <a:r>
              <a:rPr lang="ru-RU" sz="2800" b="1" dirty="0" smtClean="0"/>
              <a:t> </a:t>
            </a:r>
            <a:r>
              <a:rPr lang="en-US" sz="2800" b="1" dirty="0" smtClean="0"/>
              <a:t>var. </a:t>
            </a:r>
            <a:r>
              <a:rPr lang="en-US" sz="2800" b="1" dirty="0" err="1" smtClean="0"/>
              <a:t>kurstaki</a:t>
            </a:r>
            <a:r>
              <a:rPr lang="ru-RU" sz="2800" b="1" dirty="0" smtClean="0"/>
              <a:t> (продуцент </a:t>
            </a:r>
            <a:r>
              <a:rPr lang="ru-RU" sz="2800" b="1" dirty="0" err="1" smtClean="0"/>
              <a:t>Лепидоцида</a:t>
            </a:r>
            <a:r>
              <a:rPr lang="ru-RU" sz="2800" b="1" dirty="0" smtClean="0"/>
              <a:t>, СК (</a:t>
            </a:r>
            <a:r>
              <a:rPr lang="ru-RU" sz="2800" b="1" dirty="0" err="1" smtClean="0"/>
              <a:t>Биолеп</a:t>
            </a:r>
            <a:r>
              <a:rPr lang="ru-RU" sz="2800" b="1" dirty="0" smtClean="0"/>
              <a:t>)</a:t>
            </a:r>
            <a:endParaRPr lang="ru-RU" sz="2800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8763" y="405105"/>
            <a:ext cx="10386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Гроздевая листовертка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19144"/>
              </p:ext>
            </p:extLst>
          </p:nvPr>
        </p:nvGraphicFramePr>
        <p:xfrm>
          <a:off x="149473" y="2113859"/>
          <a:ext cx="10638692" cy="168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758"/>
                <a:gridCol w="4220310"/>
                <a:gridCol w="2402289"/>
                <a:gridCol w="2143335"/>
              </a:tblGrid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Культура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Способ применения препарата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Норма применения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Кратность применения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Виноград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Опрыскивание в период вегетации. Расход рабочей жидкости 1000  л/га</a:t>
                      </a:r>
                      <a:r>
                        <a:rPr lang="es-ES" sz="2000" dirty="0">
                          <a:effectLst/>
                        </a:rPr>
                        <a:t>.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л/га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2-4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81710" y="3415141"/>
            <a:ext cx="1038664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Эффективность: на 1</a:t>
            </a:r>
            <a:r>
              <a:rPr lang="en-US" dirty="0" smtClean="0"/>
              <a:t>6</a:t>
            </a:r>
            <a:r>
              <a:rPr lang="ru-RU" dirty="0" smtClean="0"/>
              <a:t>  сутки учета до </a:t>
            </a:r>
            <a:r>
              <a:rPr lang="en-US" dirty="0" smtClean="0"/>
              <a:t>89</a:t>
            </a:r>
            <a:r>
              <a:rPr lang="ru-RU" dirty="0" smtClean="0"/>
              <a:t>,</a:t>
            </a:r>
            <a:r>
              <a:rPr lang="en-US" dirty="0" smtClean="0"/>
              <a:t>8</a:t>
            </a:r>
            <a:r>
              <a:rPr lang="ru-RU" dirty="0" smtClean="0"/>
              <a:t> %</a:t>
            </a:r>
          </a:p>
          <a:p>
            <a:endParaRPr lang="ru-RU" sz="2400" dirty="0" smtClean="0"/>
          </a:p>
          <a:p>
            <a:r>
              <a:rPr lang="ru-RU" sz="2400" dirty="0" err="1" smtClean="0"/>
              <a:t>Лепидоцид</a:t>
            </a:r>
            <a:r>
              <a:rPr lang="ru-RU" sz="2400" dirty="0" smtClean="0"/>
              <a:t>, СК (</a:t>
            </a:r>
            <a:r>
              <a:rPr lang="ru-RU" sz="2400" dirty="0" err="1" smtClean="0"/>
              <a:t>Биолеп</a:t>
            </a:r>
            <a:r>
              <a:rPr lang="ru-RU" sz="2400" dirty="0" smtClean="0"/>
              <a:t>) в норме от </a:t>
            </a:r>
            <a:r>
              <a:rPr lang="en-US" sz="2400" dirty="0" smtClean="0"/>
              <a:t>4</a:t>
            </a:r>
            <a:r>
              <a:rPr lang="ru-RU" sz="2400" dirty="0" smtClean="0"/>
              <a:t>,0 л/га можно включать в интегрированные системы защиты плодовых после прекращения химических обработок для сохранения урожая.</a:t>
            </a:r>
          </a:p>
          <a:p>
            <a:endParaRPr lang="ru-RU" dirty="0" smtClean="0"/>
          </a:p>
          <a:p>
            <a:r>
              <a:rPr lang="ru-RU" dirty="0"/>
              <a:t> 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76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8763" y="405105"/>
            <a:ext cx="10386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Совки, моли, пяденицы, садовые листовертки, яблонная плодожорка.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961676"/>
              </p:ext>
            </p:extLst>
          </p:nvPr>
        </p:nvGraphicFramePr>
        <p:xfrm>
          <a:off x="149473" y="2113859"/>
          <a:ext cx="10638692" cy="168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5707"/>
                <a:gridCol w="4387361"/>
                <a:gridCol w="2402289"/>
                <a:gridCol w="2143335"/>
              </a:tblGrid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Культура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Способ применения препарата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Норма применения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Кратность применения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Яблоня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Опрыскивание в период вегетации. Расход рабочей жидкости 1000  л/га</a:t>
                      </a:r>
                      <a:r>
                        <a:rPr lang="es-ES" sz="2000" dirty="0">
                          <a:effectLst/>
                        </a:rPr>
                        <a:t>.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3-5 л/га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2-4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81710" y="3415141"/>
            <a:ext cx="1038664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Эффективность: на 12  сутки учета до 98,2 %</a:t>
            </a:r>
          </a:p>
          <a:p>
            <a:endParaRPr lang="ru-RU" sz="2400" dirty="0" smtClean="0"/>
          </a:p>
          <a:p>
            <a:r>
              <a:rPr lang="ru-RU" sz="2400" dirty="0" err="1" smtClean="0"/>
              <a:t>Лепидоцид</a:t>
            </a:r>
            <a:r>
              <a:rPr lang="ru-RU" sz="2400" dirty="0" smtClean="0"/>
              <a:t>, СК (</a:t>
            </a:r>
            <a:r>
              <a:rPr lang="ru-RU" sz="2400" dirty="0" err="1" smtClean="0"/>
              <a:t>Биолеп</a:t>
            </a:r>
            <a:r>
              <a:rPr lang="ru-RU" sz="2400" dirty="0" smtClean="0"/>
              <a:t>) в норме от 3,0 л/га можно включать в интегрированные системы защиты плодовых после прекращения химических обработок для сохранения урожая.</a:t>
            </a:r>
          </a:p>
          <a:p>
            <a:endParaRPr lang="ru-RU" dirty="0" smtClean="0"/>
          </a:p>
          <a:p>
            <a:r>
              <a:rPr lang="ru-RU" dirty="0"/>
              <a:t> 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73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149" y="4324189"/>
            <a:ext cx="9191503" cy="895619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356" y="219049"/>
            <a:ext cx="988056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Глобальная проблема резистентности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400" dirty="0" smtClean="0"/>
              <a:t>	</a:t>
            </a:r>
            <a:r>
              <a:rPr lang="ru-RU" dirty="0" smtClean="0"/>
              <a:t>Серьезность </a:t>
            </a:r>
            <a:r>
              <a:rPr lang="ru-RU" dirty="0"/>
              <a:t>проблемы резистентности членистоногих к </a:t>
            </a:r>
            <a:r>
              <a:rPr lang="ru-RU" dirty="0" err="1" smtClean="0"/>
              <a:t>инсектоакарицидам</a:t>
            </a:r>
            <a:r>
              <a:rPr lang="ru-RU" dirty="0" smtClean="0"/>
              <a:t> а грибов патогенов к фунгицидам трудно </a:t>
            </a:r>
            <a:r>
              <a:rPr lang="ru-RU" dirty="0"/>
              <a:t>переоценить. </a:t>
            </a:r>
            <a:r>
              <a:rPr lang="ru-RU" dirty="0" smtClean="0"/>
              <a:t>За </a:t>
            </a:r>
            <a:r>
              <a:rPr lang="ru-RU" dirty="0"/>
              <a:t>последние </a:t>
            </a:r>
            <a:r>
              <a:rPr lang="ru-RU" dirty="0" smtClean="0"/>
              <a:t>40 лет аграрии </a:t>
            </a:r>
            <a:r>
              <a:rPr lang="ru-RU" dirty="0"/>
              <a:t>добились заметного прогресса в </a:t>
            </a:r>
            <a:r>
              <a:rPr lang="ru-RU" dirty="0" smtClean="0"/>
              <a:t>повышении урожайности сельхоз культур, </a:t>
            </a:r>
            <a:r>
              <a:rPr lang="ru-RU" dirty="0"/>
              <a:t>благодаря масштабным мероприятиям по борьбе с </a:t>
            </a:r>
            <a:r>
              <a:rPr lang="ru-RU" dirty="0" smtClean="0"/>
              <a:t>членистоногими и заболеваниями. </a:t>
            </a:r>
            <a:r>
              <a:rPr lang="ru-RU" dirty="0"/>
              <a:t>Но устойчивость </a:t>
            </a:r>
            <a:r>
              <a:rPr lang="ru-RU" dirty="0" smtClean="0"/>
              <a:t>членистоногих и грибов-патогенов к химическим пестицидам грозит </a:t>
            </a:r>
            <a:r>
              <a:rPr lang="ru-RU" dirty="0"/>
              <a:t>свести все эти усилия к </a:t>
            </a:r>
            <a:r>
              <a:rPr lang="ru-RU" dirty="0" smtClean="0"/>
              <a:t>нулю. Резистентность </a:t>
            </a:r>
            <a:r>
              <a:rPr lang="ru-RU" dirty="0"/>
              <a:t>получила широкое распространение</a:t>
            </a:r>
            <a:r>
              <a:rPr lang="ru-RU" dirty="0" smtClean="0"/>
              <a:t>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/>
              <a:t> </a:t>
            </a:r>
            <a:r>
              <a:rPr lang="ru-RU" dirty="0" smtClean="0"/>
              <a:t>                                         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74% Глобальный уровень резистентности     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63" y="3604591"/>
            <a:ext cx="6449252" cy="291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46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6" y="0"/>
            <a:ext cx="6974732" cy="7130374"/>
          </a:xfrm>
        </p:spPr>
      </p:pic>
    </p:spTree>
    <p:extLst>
      <p:ext uri="{BB962C8B-B14F-4D97-AF65-F5344CB8AC3E}">
        <p14:creationId xmlns:p14="http://schemas.microsoft.com/office/powerpoint/2010/main" val="305391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600017" cy="3048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08" y="0"/>
            <a:ext cx="7548663" cy="6858000"/>
          </a:xfrm>
        </p:spPr>
      </p:pic>
    </p:spTree>
    <p:extLst>
      <p:ext uri="{BB962C8B-B14F-4D97-AF65-F5344CB8AC3E}">
        <p14:creationId xmlns:p14="http://schemas.microsoft.com/office/powerpoint/2010/main" val="312888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600017" cy="38262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8" y="-97277"/>
            <a:ext cx="7225454" cy="7266561"/>
          </a:xfrm>
        </p:spPr>
      </p:pic>
    </p:spTree>
    <p:extLst>
      <p:ext uri="{BB962C8B-B14F-4D97-AF65-F5344CB8AC3E}">
        <p14:creationId xmlns:p14="http://schemas.microsoft.com/office/powerpoint/2010/main" val="59290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600017" cy="16861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08" y="272374"/>
            <a:ext cx="6750995" cy="6750995"/>
          </a:xfrm>
        </p:spPr>
      </p:pic>
    </p:spTree>
    <p:extLst>
      <p:ext uri="{BB962C8B-B14F-4D97-AF65-F5344CB8AC3E}">
        <p14:creationId xmlns:p14="http://schemas.microsoft.com/office/powerpoint/2010/main" val="16337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600017" cy="3048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1" y="0"/>
            <a:ext cx="7684851" cy="6858000"/>
          </a:xfrm>
        </p:spPr>
      </p:pic>
    </p:spTree>
    <p:extLst>
      <p:ext uri="{BB962C8B-B14F-4D97-AF65-F5344CB8AC3E}">
        <p14:creationId xmlns:p14="http://schemas.microsoft.com/office/powerpoint/2010/main" val="85258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766638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Гибберсиб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, П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11184"/>
              </p:ext>
            </p:extLst>
          </p:nvPr>
        </p:nvGraphicFramePr>
        <p:xfrm>
          <a:off x="2815301" y="1166191"/>
          <a:ext cx="682015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1213"/>
                <a:gridCol w="2328937"/>
              </a:tblGrid>
              <a:tr h="591048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Нормативные данные </a:t>
                      </a:r>
                    </a:p>
                    <a:p>
                      <a:pPr algn="ctr"/>
                      <a:r>
                        <a:rPr lang="ru-RU" sz="2400" dirty="0" smtClean="0"/>
                        <a:t>по ТУ 9291-033-13684916-2013</a:t>
                      </a:r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63614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Массовая доля</a:t>
                      </a:r>
                      <a:r>
                        <a:rPr lang="ru-RU" sz="2400" baseline="0" dirty="0" smtClean="0"/>
                        <a:t> суммы натриевых солей гиббереллинов, окрашиваемых реактивом </a:t>
                      </a:r>
                      <a:r>
                        <a:rPr lang="ru-RU" sz="2400" baseline="0" dirty="0" err="1" smtClean="0"/>
                        <a:t>Фолина</a:t>
                      </a:r>
                      <a:r>
                        <a:rPr lang="ru-RU" sz="2400" baseline="0" dirty="0" smtClean="0"/>
                        <a:t>, 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9</a:t>
                      </a:r>
                      <a:endParaRPr lang="ru-RU" sz="2400" dirty="0"/>
                    </a:p>
                  </a:txBody>
                  <a:tcPr/>
                </a:tc>
              </a:tr>
              <a:tr h="2093844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Массовая доля</a:t>
                      </a:r>
                      <a:r>
                        <a:rPr lang="ru-RU" sz="2400" baseline="0" dirty="0" smtClean="0"/>
                        <a:t> суммы натриевых солей гиббереллинов, (</a:t>
                      </a:r>
                      <a:r>
                        <a:rPr lang="en-US" sz="2400" baseline="0" dirty="0" smtClean="0"/>
                        <a:t>GA</a:t>
                      </a:r>
                      <a:r>
                        <a:rPr lang="en-US" sz="2400" baseline="-25000" dirty="0" smtClean="0"/>
                        <a:t>3</a:t>
                      </a:r>
                      <a:r>
                        <a:rPr lang="en-US" sz="2400" baseline="0" dirty="0" smtClean="0"/>
                        <a:t>, GA</a:t>
                      </a:r>
                      <a:r>
                        <a:rPr lang="en-US" sz="2400" baseline="-25000" dirty="0" smtClean="0"/>
                        <a:t>4</a:t>
                      </a:r>
                      <a:r>
                        <a:rPr lang="en-US" sz="2400" baseline="0" dirty="0" smtClean="0"/>
                        <a:t>, GA</a:t>
                      </a:r>
                      <a:r>
                        <a:rPr lang="en-US" sz="2400" baseline="-25000" dirty="0" smtClean="0"/>
                        <a:t>7</a:t>
                      </a:r>
                      <a:r>
                        <a:rPr lang="en-US" sz="2400" baseline="0" dirty="0" smtClean="0"/>
                        <a:t>,-i-GA</a:t>
                      </a:r>
                      <a:r>
                        <a:rPr lang="en-US" sz="2400" baseline="-25000" dirty="0" smtClean="0"/>
                        <a:t>3</a:t>
                      </a:r>
                      <a:r>
                        <a:rPr lang="en-US" sz="2400" baseline="0" dirty="0" smtClean="0"/>
                        <a:t>, -i-GA</a:t>
                      </a:r>
                      <a:r>
                        <a:rPr lang="en-US" sz="2400" baseline="-25000" dirty="0" smtClean="0"/>
                        <a:t>7</a:t>
                      </a:r>
                      <a:r>
                        <a:rPr lang="en-US" sz="2400" baseline="0" dirty="0" smtClean="0"/>
                        <a:t>), </a:t>
                      </a:r>
                      <a:r>
                        <a:rPr lang="ru-RU" sz="2400" baseline="0" dirty="0" smtClean="0"/>
                        <a:t>определяемых методом ВЭЖХ, %</a:t>
                      </a:r>
                      <a:endParaRPr lang="ru-RU" sz="2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2,5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480" y="1270861"/>
            <a:ext cx="2613821" cy="405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5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Действующее вещество препарата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</a:rPr>
              <a:t>Гибберсиб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, П – безопасно 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954644036"/>
              </p:ext>
            </p:extLst>
          </p:nvPr>
        </p:nvGraphicFramePr>
        <p:xfrm>
          <a:off x="361964" y="1591412"/>
          <a:ext cx="10260717" cy="4917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26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8763" y="246077"/>
            <a:ext cx="10386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	Применение Гибберсиба, П позволяет получить большее количество плодов на дереве и несколько больший вес плода, за счет чего увеличить урожайность до 18 %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840702"/>
              </p:ext>
            </p:extLst>
          </p:nvPr>
        </p:nvGraphicFramePr>
        <p:xfrm>
          <a:off x="149473" y="2113859"/>
          <a:ext cx="10638692" cy="168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3831"/>
                <a:gridCol w="4912963"/>
                <a:gridCol w="2061275"/>
                <a:gridCol w="2000623"/>
              </a:tblGrid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Культура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Технологическая операция</a:t>
                      </a:r>
                      <a:endParaRPr lang="ru-RU" sz="18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Норма применения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Кратность применения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Яблоня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1-е в конце фазы цветения,  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2-е в фазе образования завязи, 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3-е в фазе смыкания чашелистиков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30-50</a:t>
                      </a:r>
                      <a:r>
                        <a:rPr kumimoji="0" lang="es-E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г/га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3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81710" y="3415141"/>
            <a:ext cx="10386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/>
              <a:t> 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5527" y="3921072"/>
            <a:ext cx="3481952" cy="261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76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8763" y="246077"/>
            <a:ext cx="10386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	Применение Гибберсиба, П усиление ростовых и формообразовательных процессов, увеличение урожайности. Улучшение товарного вида, повышение качества продукции.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977590"/>
              </p:ext>
            </p:extLst>
          </p:nvPr>
        </p:nvGraphicFramePr>
        <p:xfrm>
          <a:off x="149473" y="2113859"/>
          <a:ext cx="10638692" cy="168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9473"/>
                <a:gridCol w="4607321"/>
                <a:gridCol w="2061275"/>
                <a:gridCol w="2000623"/>
              </a:tblGrid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Культура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Технологическая операция</a:t>
                      </a:r>
                      <a:endParaRPr lang="ru-RU" sz="18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Норма применения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Кратность применения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Виноград</a:t>
                      </a:r>
                      <a:r>
                        <a:rPr lang="ru-RU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(без </a:t>
                      </a:r>
                      <a:r>
                        <a:rPr lang="ru-RU" sz="20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семянный</a:t>
                      </a:r>
                      <a:r>
                        <a:rPr lang="ru-RU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Опрыскивание растений в конце фазы цветения</a:t>
                      </a:r>
                      <a:r>
                        <a:rPr kumimoji="0" lang="ru-RU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  <a:r>
                        <a:rPr kumimoji="0" lang="es-E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г/га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81710" y="3415141"/>
            <a:ext cx="10386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/>
              <a:t> 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78" y="4498838"/>
            <a:ext cx="3248726" cy="224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1" r="21811"/>
          <a:stretch>
            <a:fillRect/>
          </a:stretch>
        </p:blipFill>
        <p:spPr>
          <a:xfrm>
            <a:off x="538001" y="4540478"/>
            <a:ext cx="4537642" cy="215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3917" y="641839"/>
            <a:ext cx="102166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Дополнительные сведения о действии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препаратов на растения: </a:t>
            </a:r>
          </a:p>
          <a:p>
            <a:endParaRPr lang="ru-RU" sz="4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dirty="0" smtClean="0"/>
              <a:t>	Наличия </a:t>
            </a:r>
            <a:r>
              <a:rPr lang="ru-RU" sz="3200" dirty="0"/>
              <a:t>признаков острой и хронической </a:t>
            </a:r>
            <a:r>
              <a:rPr lang="ru-RU" sz="3200" dirty="0" err="1"/>
              <a:t>фитотоксичности</a:t>
            </a:r>
            <a:r>
              <a:rPr lang="ru-RU" sz="3200" dirty="0"/>
              <a:t> на листьях, </a:t>
            </a:r>
            <a:r>
              <a:rPr lang="ru-RU" sz="3200" dirty="0" smtClean="0">
                <a:solidFill>
                  <a:srgbClr val="FF0000"/>
                </a:solidFill>
              </a:rPr>
              <a:t>не </a:t>
            </a:r>
            <a:r>
              <a:rPr lang="ru-RU" sz="3200" dirty="0">
                <a:solidFill>
                  <a:srgbClr val="FF0000"/>
                </a:solidFill>
              </a:rPr>
              <a:t>отмечено</a:t>
            </a:r>
            <a:r>
              <a:rPr lang="ru-RU" sz="3200" dirty="0" smtClean="0"/>
              <a:t>.</a:t>
            </a:r>
          </a:p>
          <a:p>
            <a:endParaRPr lang="ru-RU" sz="32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92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6813" y="3162974"/>
            <a:ext cx="3041927" cy="76185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1200" b="1" dirty="0" smtClean="0">
                <a:solidFill>
                  <a:schemeClr val="tx1"/>
                </a:solidFill>
              </a:rPr>
              <a:t>После обработки </a:t>
            </a:r>
            <a:r>
              <a:rPr lang="ru-RU" sz="1200" b="1" dirty="0" err="1" smtClean="0">
                <a:solidFill>
                  <a:schemeClr val="tx1"/>
                </a:solidFill>
              </a:rPr>
              <a:t>хим</a:t>
            </a:r>
            <a:r>
              <a:rPr lang="ru-RU" sz="1200" b="1" dirty="0" smtClean="0">
                <a:solidFill>
                  <a:schemeClr val="tx1"/>
                </a:solidFill>
              </a:rPr>
              <a:t> пестицидами большинство особей (членистоногие, грибные и бактериальные патогены) погибают</a:t>
            </a:r>
            <a:r>
              <a:rPr lang="ru-RU" sz="1200" dirty="0" smtClean="0">
                <a:solidFill>
                  <a:schemeClr val="tx1"/>
                </a:solidFill>
              </a:rPr>
              <a:t>.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6696978" y="1894023"/>
            <a:ext cx="855617" cy="1634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4378234" y="3112970"/>
            <a:ext cx="2228103" cy="8618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dirty="0" smtClean="0">
                <a:solidFill>
                  <a:schemeClr val="tx1"/>
                </a:solidFill>
              </a:rPr>
              <a:t>Каждая выжившая особь имеет резистентность (устойчивость) к </a:t>
            </a:r>
            <a:r>
              <a:rPr lang="ru-RU" sz="1200" b="1" dirty="0" err="1" smtClean="0">
                <a:solidFill>
                  <a:schemeClr val="tx1"/>
                </a:solidFill>
              </a:rPr>
              <a:t>хим</a:t>
            </a:r>
            <a:r>
              <a:rPr lang="ru-RU" sz="1200" b="1" dirty="0" smtClean="0">
                <a:solidFill>
                  <a:schemeClr val="tx1"/>
                </a:solidFill>
              </a:rPr>
              <a:t> пестицидам.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7363890" y="3112970"/>
            <a:ext cx="3198094" cy="7434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b="1" dirty="0" smtClean="0">
                <a:solidFill>
                  <a:schemeClr val="tx1"/>
                </a:solidFill>
              </a:rPr>
              <a:t>Выжившие особи, дают потомство, так же устойчивое к хим. пестицидам.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10230678" y="1955283"/>
            <a:ext cx="1056117" cy="1634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956079" y="4798764"/>
            <a:ext cx="1106248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980791" y="5667732"/>
            <a:ext cx="4346583" cy="8523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b="1" dirty="0" smtClean="0">
                <a:solidFill>
                  <a:schemeClr val="tx1"/>
                </a:solidFill>
              </a:rPr>
              <a:t>За несколько сезонов идет рост популяций имеющих резистентность к хим. пестицидам. С каждой последующей обработкой эффект от хим. пестицидов будет снижаться.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5327374" y="4713201"/>
            <a:ext cx="1152128" cy="1711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6193400" y="5694017"/>
            <a:ext cx="3340271" cy="5936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b="1" dirty="0" smtClean="0">
                <a:solidFill>
                  <a:schemeClr val="tx1"/>
                </a:solidFill>
              </a:rPr>
              <a:t>Применение </a:t>
            </a:r>
            <a:r>
              <a:rPr lang="ru-RU" sz="1200" b="1" dirty="0" err="1" smtClean="0">
                <a:solidFill>
                  <a:schemeClr val="tx1"/>
                </a:solidFill>
              </a:rPr>
              <a:t>Био</a:t>
            </a:r>
            <a:r>
              <a:rPr lang="ru-RU" sz="1200" b="1" dirty="0" smtClean="0">
                <a:solidFill>
                  <a:schemeClr val="tx1"/>
                </a:solidFill>
              </a:rPr>
              <a:t> пестицидов в системе защиты позволяет решить проблему резистентности.</a:t>
            </a: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2075449" y="305008"/>
            <a:ext cx="7200800" cy="5760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00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Резистентность к химическим пестицидам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3" y="1055781"/>
            <a:ext cx="2831323" cy="205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трелка вправо 7"/>
          <p:cNvSpPr/>
          <p:nvPr/>
        </p:nvSpPr>
        <p:spPr>
          <a:xfrm rot="20693695">
            <a:off x="2063723" y="2217164"/>
            <a:ext cx="2637382" cy="1440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21" y="1272209"/>
            <a:ext cx="1849116" cy="147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63" y="2586471"/>
            <a:ext cx="555813" cy="33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96" y="1272209"/>
            <a:ext cx="2678082" cy="143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57" y="3948270"/>
            <a:ext cx="1007732" cy="16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197" y="4442988"/>
            <a:ext cx="867433" cy="102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511" y="4120688"/>
            <a:ext cx="2626944" cy="150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03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7381" y="1217787"/>
            <a:ext cx="98890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Arial" charset="0"/>
              </a:rPr>
              <a:t>Спасибо за </a:t>
            </a:r>
            <a:endParaRPr lang="ru-RU" sz="5400" b="1" dirty="0">
              <a:solidFill>
                <a:schemeClr val="accent2">
                  <a:lumMod val="75000"/>
                </a:schemeClr>
              </a:solidFill>
              <a:latin typeface="+mn-lt"/>
              <a:cs typeface="Arial" charset="0"/>
            </a:endParaRPr>
          </a:p>
          <a:p>
            <a:pPr algn="ctr">
              <a:defRPr/>
            </a:pPr>
            <a:r>
              <a:rPr lang="ru-RU" sz="5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charset="0"/>
              </a:rPr>
              <a:t>внимание!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80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149" y="4324189"/>
            <a:ext cx="9191503" cy="895619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357" y="175846"/>
            <a:ext cx="988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3" y="794240"/>
            <a:ext cx="9442172" cy="454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15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Прямоугольник 2"/>
          <p:cNvSpPr>
            <a:spLocks noGrp="1" noChangeArrowheads="1"/>
          </p:cNvSpPr>
          <p:nvPr>
            <p:ph type="title"/>
          </p:nvPr>
        </p:nvSpPr>
        <p:spPr>
          <a:xfrm>
            <a:off x="1234101" y="548640"/>
            <a:ext cx="8598907" cy="94620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Негативные последствия  применения химических пестицидов: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1139" name="Прямоугольник 3"/>
          <p:cNvSpPr>
            <a:spLocks noGrp="1" noChangeArrowheads="1"/>
          </p:cNvSpPr>
          <p:nvPr>
            <p:ph idx="1"/>
          </p:nvPr>
        </p:nvSpPr>
        <p:spPr>
          <a:xfrm>
            <a:off x="230588" y="5309307"/>
            <a:ext cx="11052313" cy="662122"/>
          </a:xfrm>
        </p:spPr>
        <p:txBody>
          <a:bodyPr>
            <a:noAutofit/>
          </a:bodyPr>
          <a:lstStyle/>
          <a:p>
            <a:pPr algn="just">
              <a:buClr>
                <a:srgbClr val="90C226"/>
              </a:buClr>
              <a:buNone/>
            </a:pP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Clr>
                <a:srgbClr val="90C226"/>
              </a:buClr>
              <a:buNone/>
            </a:pP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1400" b="1" i="0" dirty="0">
              <a:solidFill>
                <a:schemeClr val="accent2">
                  <a:lumMod val="50000"/>
                </a:schemeClr>
              </a:solidFill>
              <a:latin typeface="Trebuchet MS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1137851"/>
              </p:ext>
            </p:extLst>
          </p:nvPr>
        </p:nvGraphicFramePr>
        <p:xfrm>
          <a:off x="618794" y="1804947"/>
          <a:ext cx="10181205" cy="3434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6596252" y="4028629"/>
            <a:ext cx="469127" cy="4293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1430865" y="4028629"/>
            <a:ext cx="469127" cy="4293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004496" y="3983603"/>
            <a:ext cx="469127" cy="4293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9503656" y="4027057"/>
            <a:ext cx="469127" cy="4293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351" y="5968232"/>
            <a:ext cx="95199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5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149" y="4324189"/>
            <a:ext cx="9191503" cy="895619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357" y="175846"/>
            <a:ext cx="988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6945" y="805912"/>
            <a:ext cx="979492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/>
              <a:t>Сотрудничество с Федеральным государственным бюджетным научным учреждением «СЕВЕРО - КАВКАЗСКИМ ФЕДЕРАЛЬНЫМ НАУЧНЫМ ЦЕНТРОМ САДОВОДСТВА, ВИНОГРАДАРСТВА, ВИНОДЕЛИЯ»</a:t>
            </a:r>
            <a:endParaRPr lang="ru-RU" sz="4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51" y="5949280"/>
            <a:ext cx="106260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15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ООО «Южный регион» является представителем ПО «</a:t>
            </a:r>
            <a:r>
              <a:rPr lang="ru-RU" sz="2800" dirty="0" err="1" smtClean="0"/>
              <a:t>Сиббиофарм</a:t>
            </a:r>
            <a:r>
              <a:rPr lang="ru-RU" sz="2800" dirty="0" smtClean="0"/>
              <a:t>» по Ставропольскому краю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5922" y="272377"/>
            <a:ext cx="4893014" cy="7636212"/>
          </a:xfrm>
        </p:spPr>
      </p:pic>
    </p:spTree>
    <p:extLst>
      <p:ext uri="{BB962C8B-B14F-4D97-AF65-F5344CB8AC3E}">
        <p14:creationId xmlns:p14="http://schemas.microsoft.com/office/powerpoint/2010/main" val="36680122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lesStrategy_FacetGreenTheme_16x9_TP103418064" id="{D87256E1-9872-493E-B720-92FCF51AA491}" vid="{31F67606-90CF-4D61-9B50-ABDC4CD7DD7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6836B0F-2395-43B9-BBEF-90A78CA70F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11880</TotalTime>
  <Words>1165</Words>
  <Application>Microsoft Office PowerPoint</Application>
  <PresentationFormat>Произвольный</PresentationFormat>
  <Paragraphs>306</Paragraphs>
  <Slides>50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2" baseType="lpstr">
      <vt:lpstr>Тема1</vt:lpstr>
      <vt:lpstr>CorelDRAW</vt:lpstr>
      <vt:lpstr>      </vt:lpstr>
      <vt:lpstr>      </vt:lpstr>
      <vt:lpstr>Sibbio –биотехнологическая компания </vt:lpstr>
      <vt:lpstr>      </vt:lpstr>
      <vt:lpstr>Презентация PowerPoint</vt:lpstr>
      <vt:lpstr>      </vt:lpstr>
      <vt:lpstr>Негативные последствия  применения химических пестицидов:</vt:lpstr>
      <vt:lpstr>      </vt:lpstr>
      <vt:lpstr>ООО «Южный регион» является представителем ПО «Сиббиофарм» по Ставропольскому краю</vt:lpstr>
      <vt:lpstr>Все биологические средства защиты растений имеют государственную регистрацию и занесены в справочник </vt:lpstr>
      <vt:lpstr>Биоинсектициды ЛЕПИДОЦИД и БИТОКСИБАЦЕЛЛИН зарегистрированы в разделе Инсектициды и акарициды</vt:lpstr>
      <vt:lpstr>Биологический фунгицид БАКТОФИТ, зарегистрирован в разделе Фунгициды</vt:lpstr>
      <vt:lpstr>Презентация PowerPoint</vt:lpstr>
      <vt:lpstr>Презентация PowerPoint</vt:lpstr>
      <vt:lpstr>Презентация PowerPoint</vt:lpstr>
      <vt:lpstr>БАКТОФИТ, Bacillus subtilis, штамм ИПМ 215 и продуцируемый антибиотик, это биологи-ческий фунгицид и бактерицид </vt:lpstr>
      <vt:lpstr>       Фунгицид Бактофит, СК</vt:lpstr>
      <vt:lpstr>Действующее вещество препарата Бактофит, СК – безопасно </vt:lpstr>
      <vt:lpstr>Презентация PowerPoint</vt:lpstr>
      <vt:lpstr>Презентация PowerPoint</vt:lpstr>
      <vt:lpstr>Презентация PowerPoint</vt:lpstr>
      <vt:lpstr>Презентация PowerPoint</vt:lpstr>
      <vt:lpstr>Титр спор Бактофита в 2-3 раза превышает аналогов. </vt:lpstr>
      <vt:lpstr>При совместном применении на зерновых Бактофита с химическим фунгицидом Рекс Дуо прибавка составила 9.1 ц\га</vt:lpstr>
      <vt:lpstr>Презентация PowerPoint</vt:lpstr>
      <vt:lpstr>Презентация PowerPoint</vt:lpstr>
      <vt:lpstr>Инсектоакарицид Битоксибациллин П (БТБ)</vt:lpstr>
      <vt:lpstr>Действующее вещество препарата Битоксибациллин, П – безопасно </vt:lpstr>
      <vt:lpstr>Схема строения бактериальной клетки культуры  Bacillus thuringiensis var. thuringiensis  (продуцент Битоксибациллина)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Инсектицид Лепидоцид СК (Биолеп)</vt:lpstr>
      <vt:lpstr>Действующее вещество препарата Лепидоцид (Биолеп)– безопасно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Гибберсиб, П </vt:lpstr>
      <vt:lpstr>Действующее вещество препарата Гибберсиб, П – безопасно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Adventure Works  Предложение о продажах на &lt;год&gt; год</dc:title>
  <dc:creator>pc203</dc:creator>
  <cp:lastModifiedBy>User</cp:lastModifiedBy>
  <cp:revision>700</cp:revision>
  <cp:lastPrinted>2015-01-20T09:21:19Z</cp:lastPrinted>
  <dcterms:modified xsi:type="dcterms:W3CDTF">2018-11-29T02:52:47Z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TC034180659991</vt:lpwstr>
  </property>
</Properties>
</file>